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9" r:id="rId3"/>
    <p:sldId id="257" r:id="rId4"/>
    <p:sldId id="260" r:id="rId5"/>
    <p:sldId id="261" r:id="rId6"/>
    <p:sldId id="316" r:id="rId7"/>
    <p:sldId id="262" r:id="rId8"/>
    <p:sldId id="296" r:id="rId9"/>
    <p:sldId id="259" r:id="rId10"/>
    <p:sldId id="315" r:id="rId11"/>
    <p:sldId id="317" r:id="rId12"/>
    <p:sldId id="319" r:id="rId13"/>
    <p:sldId id="312" r:id="rId14"/>
    <p:sldId id="318" r:id="rId15"/>
    <p:sldId id="283" r:id="rId16"/>
    <p:sldId id="284" r:id="rId17"/>
    <p:sldId id="285" r:id="rId18"/>
    <p:sldId id="298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534B8-91E1-1B4F-AF32-2F578CCA1592}">
          <p14:sldIdLst>
            <p14:sldId id="256"/>
            <p14:sldId id="309"/>
            <p14:sldId id="257"/>
            <p14:sldId id="260"/>
            <p14:sldId id="261"/>
            <p14:sldId id="316"/>
            <p14:sldId id="262"/>
            <p14:sldId id="296"/>
            <p14:sldId id="259"/>
            <p14:sldId id="315"/>
            <p14:sldId id="317"/>
            <p14:sldId id="319"/>
            <p14:sldId id="312"/>
            <p14:sldId id="318"/>
            <p14:sldId id="283"/>
            <p14:sldId id="284"/>
            <p14:sldId id="285"/>
            <p14:sldId id="298"/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7" autoAdjust="0"/>
    <p:restoredTop sz="94648" autoAdjust="0"/>
  </p:normalViewPr>
  <p:slideViewPr>
    <p:cSldViewPr snapToGrid="0" snapToObjects="1">
      <p:cViewPr>
        <p:scale>
          <a:sx n="140" d="100"/>
          <a:sy n="140" d="100"/>
        </p:scale>
        <p:origin x="-62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3320E-5200-FA4A-86B4-F663AC0E10F8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81139-24CA-0D4D-BE38-857607C0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8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B958-A749-784B-881C-BF9D725C7A33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6D1F-5A57-804D-AE2C-99423FAC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Apple Ecosystem</a:t>
            </a:r>
            <a:br>
              <a:rPr lang="en-US" dirty="0" smtClean="0"/>
            </a:br>
            <a:r>
              <a:rPr lang="en-US" sz="2700" dirty="0" smtClean="0"/>
              <a:t>Talk given at the Lexington Computer &amp; Technology Club</a:t>
            </a:r>
            <a:br>
              <a:rPr lang="en-US" sz="2700" dirty="0" smtClean="0"/>
            </a:br>
            <a:r>
              <a:rPr lang="en-US" sz="2700" dirty="0" smtClean="0"/>
              <a:t>4/6/2016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913413"/>
            <a:ext cx="3073400" cy="703943"/>
          </a:xfrm>
        </p:spPr>
        <p:txBody>
          <a:bodyPr/>
          <a:lstStyle/>
          <a:p>
            <a:r>
              <a:rPr lang="en-US" dirty="0" smtClean="0"/>
              <a:t>Sven Spoerri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5916" y="6428405"/>
            <a:ext cx="100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4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9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Latest Device Additions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786"/>
            <a:ext cx="8229600" cy="4883377"/>
          </a:xfrm>
        </p:spPr>
        <p:txBody>
          <a:bodyPr/>
          <a:lstStyle/>
          <a:p>
            <a:r>
              <a:rPr lang="en-US" dirty="0" smtClean="0"/>
              <a:t>iPhone SE</a:t>
            </a:r>
          </a:p>
          <a:p>
            <a:pPr lvl="1"/>
            <a:r>
              <a:rPr lang="en-US" dirty="0" smtClean="0"/>
              <a:t>Form factor of iPhone 5</a:t>
            </a:r>
          </a:p>
          <a:p>
            <a:pPr lvl="1"/>
            <a:r>
              <a:rPr lang="en-US" dirty="0" smtClean="0"/>
              <a:t>More affordable: $399 and up</a:t>
            </a:r>
          </a:p>
          <a:p>
            <a:pPr lvl="1"/>
            <a:r>
              <a:rPr lang="en-US" dirty="0" smtClean="0"/>
              <a:t>Processor and camera of iPhone 6s</a:t>
            </a:r>
          </a:p>
          <a:p>
            <a:pPr lvl="1"/>
            <a:r>
              <a:rPr lang="en-US" dirty="0" smtClean="0"/>
              <a:t>Supports Touch ID and Apple Pay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Pro (two sizes)</a:t>
            </a:r>
          </a:p>
          <a:p>
            <a:pPr lvl="1"/>
            <a:r>
              <a:rPr lang="en-US" dirty="0" smtClean="0"/>
              <a:t>Faster Processor &amp; better camera</a:t>
            </a:r>
          </a:p>
          <a:p>
            <a:pPr lvl="1"/>
            <a:r>
              <a:rPr lang="en-US" dirty="0" smtClean="0"/>
              <a:t>Optional Keyboard</a:t>
            </a:r>
          </a:p>
          <a:p>
            <a:pPr lvl="1"/>
            <a:r>
              <a:rPr lang="en-US" dirty="0" smtClean="0"/>
              <a:t>Laptop Equivalent for many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hone SE cam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hone SE Supports Touch ID for Apple P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2"/>
            <a:ext cx="9144000" cy="68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5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iPad</a:t>
            </a:r>
            <a:r>
              <a:rPr lang="en-US" sz="3200" dirty="0" smtClean="0"/>
              <a:t> Pro Display</a:t>
            </a:r>
            <a:endParaRPr lang="en-US" sz="3200" dirty="0"/>
          </a:p>
        </p:txBody>
      </p:sp>
      <p:pic>
        <p:nvPicPr>
          <p:cNvPr id="4" name="Picture 3" descr="Screen Shot 2016-04-01 at 8.4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1" y="1113511"/>
            <a:ext cx="7991929" cy="5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 Pro Attribu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2"/>
            <a:ext cx="9144000" cy="68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Apple (AAPL) Ecosystem Components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Hardware: Desktop Computers, Laptops, Peripherals, </a:t>
            </a:r>
            <a:r>
              <a:rPr lang="en-US" sz="2400" dirty="0" err="1" smtClean="0">
                <a:latin typeface="Arial"/>
                <a:cs typeface="Arial"/>
              </a:rPr>
              <a:t>iPads</a:t>
            </a:r>
            <a:r>
              <a:rPr lang="en-US" sz="2400" dirty="0" smtClean="0">
                <a:latin typeface="Arial"/>
                <a:cs typeface="Arial"/>
              </a:rPr>
              <a:t>, iPhones, iPods etc. </a:t>
            </a:r>
          </a:p>
          <a:p>
            <a:r>
              <a:rPr lang="en-US" sz="2400" dirty="0" smtClean="0">
                <a:latin typeface="Arial"/>
                <a:cs typeface="Arial"/>
              </a:rPr>
              <a:t>Software: OSX (Currently El Capitan), </a:t>
            </a:r>
            <a:r>
              <a:rPr lang="en-US" sz="2400" dirty="0" err="1" smtClean="0">
                <a:latin typeface="Arial"/>
                <a:cs typeface="Arial"/>
              </a:rPr>
              <a:t>iOS</a:t>
            </a:r>
            <a:r>
              <a:rPr lang="en-US" sz="2400" dirty="0" smtClean="0">
                <a:latin typeface="Arial"/>
                <a:cs typeface="Arial"/>
              </a:rPr>
              <a:t> 9 (recent)</a:t>
            </a:r>
          </a:p>
          <a:p>
            <a:r>
              <a:rPr lang="en-US" sz="2400" dirty="0" smtClean="0">
                <a:latin typeface="Arial"/>
                <a:cs typeface="Arial"/>
              </a:rPr>
              <a:t>Applications (Mail, iPhoto, iTunes, iWork, Internet 				Browsers (Safari, </a:t>
            </a:r>
            <a:r>
              <a:rPr lang="en-US" sz="2400" dirty="0" err="1" smtClean="0">
                <a:latin typeface="Arial"/>
                <a:cs typeface="Arial"/>
              </a:rPr>
              <a:t>FireFox</a:t>
            </a:r>
            <a:r>
              <a:rPr lang="en-US" sz="2400" dirty="0" smtClean="0">
                <a:latin typeface="Arial"/>
                <a:cs typeface="Arial"/>
              </a:rPr>
              <a:t> Chrome …)</a:t>
            </a:r>
          </a:p>
          <a:p>
            <a:r>
              <a:rPr lang="en-US" sz="2400" dirty="0" smtClean="0">
                <a:latin typeface="Arial"/>
                <a:cs typeface="Arial"/>
              </a:rPr>
              <a:t>Apps (for Mobile Devices)</a:t>
            </a:r>
          </a:p>
          <a:p>
            <a:r>
              <a:rPr lang="en-US" sz="2400" dirty="0" smtClean="0">
                <a:latin typeface="Arial"/>
                <a:cs typeface="Arial"/>
              </a:rPr>
              <a:t>Physical Stores for purchase and (excellent) support</a:t>
            </a:r>
          </a:p>
          <a:p>
            <a:r>
              <a:rPr lang="en-US" sz="2400" dirty="0" smtClean="0">
                <a:latin typeface="Arial"/>
                <a:cs typeface="Arial"/>
              </a:rPr>
              <a:t>Online Stores: iTunes store, Mac store, App store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iCloud</a:t>
            </a:r>
            <a:r>
              <a:rPr lang="en-US" sz="2400" dirty="0" smtClean="0">
                <a:latin typeface="Arial"/>
                <a:cs typeface="Arial"/>
              </a:rPr>
              <a:t>: Provides storage and Syncing of information across devices (Sync can also be done locally between a computer and other devices using iTunes.)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5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778"/>
            <a:ext cx="8229600" cy="450144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Backup can be done to the cloud (</a:t>
            </a:r>
            <a:r>
              <a:rPr lang="en-US" dirty="0" err="1" smtClean="0"/>
              <a:t>iCloud</a:t>
            </a:r>
            <a:r>
              <a:rPr lang="en-US" dirty="0" smtClean="0"/>
              <a:t>) with Time Machine.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Time Machine (Software) backs up to any available hard disk including Apple’s Time Capsule.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Time Capsule also includes support of a </a:t>
            </a:r>
            <a:r>
              <a:rPr lang="en-US" dirty="0" err="1" smtClean="0"/>
              <a:t>WiFi</a:t>
            </a:r>
            <a:r>
              <a:rPr lang="en-US" dirty="0" smtClean="0"/>
              <a:t> network in addition to that provided by your router.</a:t>
            </a:r>
          </a:p>
          <a:p>
            <a:endParaRPr lang="en-US" dirty="0"/>
          </a:p>
        </p:txBody>
      </p:sp>
      <p:pic>
        <p:nvPicPr>
          <p:cNvPr id="7" name="Picture 6" descr="Screen shot 2013-10-07 at 4.3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44" y="4120936"/>
            <a:ext cx="2006600" cy="2298700"/>
          </a:xfrm>
          <a:prstGeom prst="rect">
            <a:avLst/>
          </a:prstGeom>
        </p:spPr>
      </p:pic>
      <p:pic>
        <p:nvPicPr>
          <p:cNvPr id="8" name="Picture 7" descr="Time Capsule 3T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72" y="3947583"/>
            <a:ext cx="1968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5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TV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1" y="1417638"/>
            <a:ext cx="5199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Apple TV</a:t>
            </a:r>
            <a:r>
              <a:rPr lang="en-US" dirty="0" smtClean="0"/>
              <a:t> lets you play 1080p HD videos from iTunes</a:t>
            </a:r>
          </a:p>
          <a:p>
            <a:r>
              <a:rPr lang="en-US" dirty="0" smtClean="0"/>
              <a:t> and Netflix, enjoy music and photos from </a:t>
            </a:r>
            <a:r>
              <a:rPr lang="en-US" dirty="0" err="1" smtClean="0"/>
              <a:t>iCloud</a:t>
            </a:r>
            <a:endParaRPr lang="en-US" dirty="0" smtClean="0"/>
          </a:p>
          <a:p>
            <a:r>
              <a:rPr lang="en-US" dirty="0" smtClean="0"/>
              <a:t>, and use </a:t>
            </a:r>
            <a:r>
              <a:rPr lang="en-US" dirty="0" err="1" smtClean="0"/>
              <a:t>AirPlay</a:t>
            </a:r>
            <a:r>
              <a:rPr lang="en-US" dirty="0" smtClean="0"/>
              <a:t> to stream from your </a:t>
            </a:r>
            <a:r>
              <a:rPr lang="en-US" dirty="0" err="1" smtClean="0"/>
              <a:t>iOS</a:t>
            </a:r>
            <a:r>
              <a:rPr lang="en-US" dirty="0" smtClean="0"/>
              <a:t> devices.</a:t>
            </a:r>
            <a:endParaRPr lang="en-US" dirty="0"/>
          </a:p>
        </p:txBody>
      </p:sp>
      <p:pic>
        <p:nvPicPr>
          <p:cNvPr id="5" name="Picture 4" descr="Apple T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4746272"/>
            <a:ext cx="1981200" cy="1549400"/>
          </a:xfrm>
          <a:prstGeom prst="rect">
            <a:avLst/>
          </a:prstGeom>
        </p:spPr>
      </p:pic>
      <p:pic>
        <p:nvPicPr>
          <p:cNvPr id="6" name="Picture 5" descr="Apple TV Disp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3191935"/>
            <a:ext cx="5065889" cy="3363361"/>
          </a:xfrm>
          <a:prstGeom prst="rect">
            <a:avLst/>
          </a:prstGeom>
        </p:spPr>
      </p:pic>
      <p:pic>
        <p:nvPicPr>
          <p:cNvPr id="7" name="Picture 6" descr="iM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930172"/>
            <a:ext cx="2044700" cy="1816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00890" y="5926667"/>
            <a:ext cx="5362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01444" y="6194778"/>
            <a:ext cx="903112" cy="66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5114" y="619477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HDMI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59" y="6194778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 TV</a:t>
            </a:r>
            <a:endParaRPr lang="en-US" dirty="0"/>
          </a:p>
        </p:txBody>
      </p:sp>
      <p:pic>
        <p:nvPicPr>
          <p:cNvPr id="13" name="Picture 12" descr="Actiontec Modem 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11" y="237067"/>
            <a:ext cx="1651536" cy="2202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37111" y="242712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MODEM/Router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WiFi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297333" y="1417638"/>
            <a:ext cx="785" cy="450902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572638" y="1417638"/>
            <a:ext cx="72548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88647" y="3827816"/>
            <a:ext cx="40868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25907" y="5926667"/>
            <a:ext cx="72548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7753024" y="323144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Files Between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 to Computer via your </a:t>
            </a:r>
            <a:r>
              <a:rPr lang="en-US" sz="2800" dirty="0" err="1" smtClean="0"/>
              <a:t>WiFi</a:t>
            </a:r>
            <a:r>
              <a:rPr lang="en-US" sz="2800" smtClean="0"/>
              <a:t> network</a:t>
            </a:r>
            <a:endParaRPr lang="en-US" sz="2800" dirty="0" smtClean="0"/>
          </a:p>
          <a:p>
            <a:r>
              <a:rPr lang="en-US" sz="2800" dirty="0" smtClean="0"/>
              <a:t>Syncing Contacts &amp; Calendars</a:t>
            </a:r>
          </a:p>
          <a:p>
            <a:r>
              <a:rPr lang="en-US" sz="2800" dirty="0" smtClean="0"/>
              <a:t>Transferring iPhone Photos via Air Drop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17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iTunes &amp; Apple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APPLE maintains an iTunes store that lets you purchase music, movies, TV shows, apps, audiobooks, and more. Some content is free.</a:t>
            </a:r>
          </a:p>
          <a:p>
            <a:r>
              <a:rPr lang="en-US" dirty="0" smtClean="0"/>
              <a:t>The iTunes application on your Mac or PC contains a Library that can store your collection so you can access items locally and access them w/o being on the internet.</a:t>
            </a:r>
          </a:p>
          <a:p>
            <a:r>
              <a:rPr lang="en-US" dirty="0" smtClean="0"/>
              <a:t>If you turn on </a:t>
            </a:r>
            <a:r>
              <a:rPr lang="en-US" dirty="0" err="1" smtClean="0"/>
              <a:t>Homeshare</a:t>
            </a:r>
            <a:r>
              <a:rPr lang="en-US" dirty="0" smtClean="0"/>
              <a:t> and have Apple TV you can play items from your Library on your TV.</a:t>
            </a:r>
          </a:p>
          <a:p>
            <a:r>
              <a:rPr lang="en-US" dirty="0" smtClean="0"/>
              <a:t>Thus you can either access content online or offline from your iTunes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6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talk about Apple to mostly PC Users?</a:t>
            </a:r>
          </a:p>
          <a:p>
            <a:r>
              <a:rPr lang="en-US" sz="2400" dirty="0" smtClean="0"/>
              <a:t>Many people have some Apple devices:</a:t>
            </a:r>
          </a:p>
          <a:p>
            <a:pPr lvl="1"/>
            <a:r>
              <a:rPr lang="en-US" sz="2400" dirty="0" err="1" smtClean="0"/>
              <a:t>iPad</a:t>
            </a:r>
            <a:endParaRPr lang="en-US" sz="2400" dirty="0" smtClean="0"/>
          </a:p>
          <a:p>
            <a:pPr lvl="1"/>
            <a:r>
              <a:rPr lang="en-US" sz="2400" dirty="0" smtClean="0"/>
              <a:t>Possibly iPhone </a:t>
            </a:r>
          </a:p>
          <a:p>
            <a:pPr lvl="1"/>
            <a:r>
              <a:rPr lang="en-US" sz="2400" dirty="0" smtClean="0"/>
              <a:t>Family members (kids) with </a:t>
            </a:r>
            <a:r>
              <a:rPr lang="en-US" sz="2400" dirty="0" err="1" smtClean="0"/>
              <a:t>Macbooks</a:t>
            </a:r>
            <a:endParaRPr lang="en-US" sz="2400" dirty="0" smtClean="0"/>
          </a:p>
          <a:p>
            <a:r>
              <a:rPr lang="en-US" sz="2400" dirty="0" smtClean="0"/>
              <a:t>Curiosity</a:t>
            </a:r>
          </a:p>
          <a:p>
            <a:endParaRPr lang="en-US" sz="2400" dirty="0"/>
          </a:p>
          <a:p>
            <a:r>
              <a:rPr lang="en-US" sz="2400" dirty="0" smtClean="0"/>
              <a:t>This talk will give you some understanding of the Apple ecosystem and its capabilities.</a:t>
            </a:r>
          </a:p>
        </p:txBody>
      </p:sp>
    </p:spTree>
    <p:extLst>
      <p:ext uri="{BB962C8B-B14F-4D97-AF65-F5344CB8AC3E}">
        <p14:creationId xmlns:p14="http://schemas.microsoft.com/office/powerpoint/2010/main" val="125167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729"/>
            <a:ext cx="8229600" cy="22944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Apple TV has HDMI output to the TV</a:t>
            </a:r>
          </a:p>
          <a:p>
            <a:r>
              <a:rPr lang="en-US" dirty="0" smtClean="0"/>
              <a:t>What if your TV supports only a single HDMI input and you have: the TV from your </a:t>
            </a:r>
            <a:r>
              <a:rPr lang="en-US" dirty="0" err="1" smtClean="0"/>
              <a:t>FiOS</a:t>
            </a:r>
            <a:r>
              <a:rPr lang="en-US" dirty="0" smtClean="0"/>
              <a:t> or your Cable and other sources such as a DVD player? </a:t>
            </a:r>
          </a:p>
          <a:p>
            <a:r>
              <a:rPr lang="en-US" dirty="0" smtClean="0"/>
              <a:t>HDMI switches are available </a:t>
            </a:r>
            <a:r>
              <a:rPr lang="en-US" dirty="0" err="1" smtClean="0"/>
              <a:t>viz</a:t>
            </a:r>
            <a:r>
              <a:rPr lang="en-US" dirty="0" smtClean="0"/>
              <a:t>: </a:t>
            </a:r>
            <a:r>
              <a:rPr lang="en-US" dirty="0" err="1" smtClean="0"/>
              <a:t>Rocketfish</a:t>
            </a:r>
            <a:endParaRPr lang="en-US" dirty="0"/>
          </a:p>
        </p:txBody>
      </p:sp>
      <p:pic>
        <p:nvPicPr>
          <p:cNvPr id="4" name="Picture 3" descr="Rocketfish HDMI Switc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11" y="3645782"/>
            <a:ext cx="3908778" cy="2401537"/>
          </a:xfrm>
          <a:prstGeom prst="rect">
            <a:avLst/>
          </a:prstGeom>
        </p:spPr>
      </p:pic>
      <p:pic>
        <p:nvPicPr>
          <p:cNvPr id="5" name="Picture 4" descr="Rocketfish Remo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84" y="3504672"/>
            <a:ext cx="1734961" cy="2566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3111" y="6164112"/>
            <a:ext cx="44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InternetTV.pdf</a:t>
            </a:r>
            <a:r>
              <a:rPr lang="en-US" dirty="0" smtClean="0"/>
              <a:t> in 2012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8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45" y="1451506"/>
            <a:ext cx="7769578" cy="4270022"/>
          </a:xfrm>
          <a:ln>
            <a:solidFill>
              <a:srgbClr val="0000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Does well what you want to do such as: </a:t>
            </a:r>
          </a:p>
          <a:p>
            <a:pPr lvl="2"/>
            <a:r>
              <a:rPr lang="en-US" dirty="0" smtClean="0"/>
              <a:t>Phone, mail, news, take pictures, access internet, driving directions, calendar, address book, notes, music, games, financial transactions …</a:t>
            </a:r>
          </a:p>
          <a:p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Portability, command interface, battery life, setup required …</a:t>
            </a:r>
          </a:p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Environment (Sun/Shade, Weather, Noise Level)</a:t>
            </a:r>
          </a:p>
          <a:p>
            <a:pPr lvl="1"/>
            <a:r>
              <a:rPr lang="en-US" dirty="0" smtClean="0"/>
              <a:t>Support needed: </a:t>
            </a:r>
            <a:r>
              <a:rPr lang="en-US" dirty="0" err="1" smtClean="0"/>
              <a:t>WiFi</a:t>
            </a:r>
            <a:r>
              <a:rPr lang="en-US" dirty="0" smtClean="0"/>
              <a:t>, Cellular Type &amp; Availability</a:t>
            </a:r>
          </a:p>
          <a:p>
            <a:r>
              <a:rPr lang="en-US" dirty="0" smtClean="0"/>
              <a:t>Other: Help, Reparability, Security, </a:t>
            </a:r>
            <a:r>
              <a:rPr lang="en-US" b="1" dirty="0" smtClean="0">
                <a:solidFill>
                  <a:srgbClr val="0000FF"/>
                </a:solidFill>
              </a:rPr>
              <a:t>Cost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Devices</a:t>
            </a:r>
            <a:endParaRPr lang="en-US" dirty="0"/>
          </a:p>
        </p:txBody>
      </p:sp>
      <p:pic>
        <p:nvPicPr>
          <p:cNvPr id="5" name="Picture 4" descr="Low-end Macbook 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205972"/>
            <a:ext cx="1917700" cy="2806700"/>
          </a:xfrm>
          <a:prstGeom prst="rect">
            <a:avLst/>
          </a:prstGeom>
        </p:spPr>
      </p:pic>
      <p:pic>
        <p:nvPicPr>
          <p:cNvPr id="7" name="Picture 6" descr="IPad &amp; Mi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22" y="1417638"/>
            <a:ext cx="3325989" cy="2489391"/>
          </a:xfrm>
          <a:prstGeom prst="rect">
            <a:avLst/>
          </a:prstGeom>
        </p:spPr>
      </p:pic>
      <p:pic>
        <p:nvPicPr>
          <p:cNvPr id="8" name="Picture 7" descr="iPhone 5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5" y="1417638"/>
            <a:ext cx="1292875" cy="1535289"/>
          </a:xfrm>
          <a:prstGeom prst="rect">
            <a:avLst/>
          </a:prstGeom>
        </p:spPr>
      </p:pic>
      <p:pic>
        <p:nvPicPr>
          <p:cNvPr id="9" name="Picture 8" descr="cell_phone_ol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4" y="1417638"/>
            <a:ext cx="1354667" cy="1354667"/>
          </a:xfrm>
          <a:prstGeom prst="rect">
            <a:avLst/>
          </a:prstGeom>
        </p:spPr>
      </p:pic>
      <p:pic>
        <p:nvPicPr>
          <p:cNvPr id="10" name="Picture 9" descr="iMa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3" y="4123456"/>
            <a:ext cx="2044700" cy="1816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295" y="28056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Phone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53655" y="2981149"/>
            <a:ext cx="108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iPhone 6s</a:t>
            </a:r>
          </a:p>
          <a:p>
            <a:r>
              <a:rPr lang="en-US" dirty="0" smtClean="0"/>
              <a:t>$699.00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47335" y="4012672"/>
            <a:ext cx="673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47335" y="3620572"/>
            <a:ext cx="0" cy="3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86800" y="3620572"/>
            <a:ext cx="0" cy="3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4012672"/>
            <a:ext cx="0" cy="3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3188" y="4528256"/>
            <a:ext cx="590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Mobile Devices with Increasing Functionality,</a:t>
            </a:r>
          </a:p>
          <a:p>
            <a:r>
              <a:rPr lang="en-US" sz="2400" dirty="0" smtClean="0"/>
              <a:t>but decreasing Portability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03004" y="5939556"/>
            <a:ext cx="284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21.5” $1099 / Retina $1499</a:t>
            </a:r>
          </a:p>
          <a:p>
            <a:r>
              <a:rPr lang="en-US" dirty="0" smtClean="0"/>
              <a:t>27 “   $1799 / Retina  $2299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69200" y="5939556"/>
            <a:ext cx="7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6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Definitions of the Term Ecosystem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From Wikipedia</a:t>
            </a:r>
            <a:r>
              <a:rPr lang="en-US" sz="2400" dirty="0" smtClean="0"/>
              <a:t>: The </a:t>
            </a:r>
            <a:r>
              <a:rPr lang="en-US" sz="2400" dirty="0"/>
              <a:t>term "ecosystem" was first used in a publication by British ecologist </a:t>
            </a:r>
            <a:r>
              <a:rPr lang="en-US" sz="2400" dirty="0" smtClean="0"/>
              <a:t>Arthur </a:t>
            </a:r>
            <a:r>
              <a:rPr lang="en-US" sz="2400" dirty="0" err="1" smtClean="0"/>
              <a:t>Tansley</a:t>
            </a:r>
            <a:r>
              <a:rPr lang="en-US" sz="2400" dirty="0" smtClean="0"/>
              <a:t>. </a:t>
            </a:r>
            <a:r>
              <a:rPr lang="en-US" sz="2400" dirty="0" err="1" smtClean="0"/>
              <a:t>Tansley</a:t>
            </a:r>
            <a:r>
              <a:rPr lang="en-US" sz="2400" dirty="0" smtClean="0"/>
              <a:t> </a:t>
            </a:r>
            <a:r>
              <a:rPr lang="en-US" sz="2400" dirty="0"/>
              <a:t>devised the concept to draw attention to the importance of transfers of materials between organisms and their </a:t>
            </a:r>
            <a:r>
              <a:rPr lang="en-US" sz="2400" dirty="0" smtClean="0"/>
              <a:t>environment.</a:t>
            </a:r>
            <a:r>
              <a:rPr lang="en-US" sz="2400" u="sng" baseline="30000" dirty="0"/>
              <a:t> </a:t>
            </a:r>
            <a:r>
              <a:rPr lang="en-US" sz="2400" dirty="0" smtClean="0"/>
              <a:t>He </a:t>
            </a:r>
            <a:r>
              <a:rPr lang="en-US" sz="2400" dirty="0"/>
              <a:t>later refined the term, describing it as "The whole </a:t>
            </a:r>
            <a:r>
              <a:rPr lang="en-US" sz="2400" dirty="0" smtClean="0"/>
              <a:t>system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From </a:t>
            </a:r>
            <a:r>
              <a:rPr lang="en-US" sz="2400" dirty="0" err="1" smtClean="0">
                <a:solidFill>
                  <a:srgbClr val="0000FF"/>
                </a:solidFill>
              </a:rPr>
              <a:t>Meriam</a:t>
            </a:r>
            <a:r>
              <a:rPr lang="en-US" sz="2400" dirty="0" smtClean="0">
                <a:solidFill>
                  <a:srgbClr val="0000FF"/>
                </a:solidFill>
              </a:rPr>
              <a:t> Webster</a:t>
            </a:r>
            <a:r>
              <a:rPr lang="en-US" sz="2400" i="1" dirty="0" smtClean="0"/>
              <a:t>: The </a:t>
            </a:r>
            <a:r>
              <a:rPr lang="en-US" sz="2400" i="1" dirty="0"/>
              <a:t>whole group of living and nonliving things that make up an environment and affect each </a:t>
            </a:r>
            <a:r>
              <a:rPr lang="en-US" sz="2400" i="1" dirty="0" smtClean="0"/>
              <a:t>other.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From </a:t>
            </a:r>
            <a:r>
              <a:rPr lang="en-US" sz="2400" dirty="0" err="1" smtClean="0">
                <a:solidFill>
                  <a:srgbClr val="0000FF"/>
                </a:solidFill>
              </a:rPr>
              <a:t>Dictionary.com</a:t>
            </a:r>
            <a:r>
              <a:rPr lang="en-US" sz="2400" dirty="0" smtClean="0"/>
              <a:t>: Any </a:t>
            </a:r>
            <a:r>
              <a:rPr lang="en-US" sz="2400" dirty="0"/>
              <a:t>system or network of interconnecting and interacting parts, as in a business: 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The success of Apple’s ecosystem depends on hardware/software integration.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7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Apples Ecosystem: Content, Distribution &amp; Display</a:t>
            </a:r>
            <a:endParaRPr lang="en-US" sz="3200" dirty="0"/>
          </a:p>
        </p:txBody>
      </p:sp>
      <p:pic>
        <p:nvPicPr>
          <p:cNvPr id="4" name="Picture 3" descr="Apples Ecosystem Breakd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9" y="1417639"/>
            <a:ext cx="655622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15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iTunes Centric for Content</a:t>
            </a:r>
            <a:endParaRPr lang="en-US" sz="3200" dirty="0"/>
          </a:p>
        </p:txBody>
      </p:sp>
      <p:pic>
        <p:nvPicPr>
          <p:cNvPr id="4" name="Picture 3" descr="iTunes Centr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71" y="1007610"/>
            <a:ext cx="6375400" cy="4872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642" y="6129048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Music, Apps, Software Update for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28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7.3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117928"/>
            <a:ext cx="8422204" cy="65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7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6198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Apple TV Centric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77085" y="5620574"/>
            <a:ext cx="508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 new Apple TV with SIRI search is a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great improvement in usability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Apple Developer Commun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13" y="1431114"/>
            <a:ext cx="5842000" cy="3263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8857" y="4843366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www.fiercedeveloper.com</a:t>
            </a:r>
            <a:r>
              <a:rPr lang="en-US" dirty="0"/>
              <a:t>/story/report-google-outpaces-apple-overall-developer-share-third-year-running/2015-01-20</a:t>
            </a:r>
          </a:p>
        </p:txBody>
      </p:sp>
    </p:spTree>
    <p:extLst>
      <p:ext uri="{BB962C8B-B14F-4D97-AF65-F5344CB8AC3E}">
        <p14:creationId xmlns:p14="http://schemas.microsoft.com/office/powerpoint/2010/main" val="86719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65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WiFi</a:t>
            </a:r>
            <a:r>
              <a:rPr lang="en-US" sz="3200" dirty="0" smtClean="0"/>
              <a:t> Network System Configuration</a:t>
            </a:r>
            <a:endParaRPr lang="en-US" sz="3200" dirty="0"/>
          </a:p>
        </p:txBody>
      </p:sp>
      <p:pic>
        <p:nvPicPr>
          <p:cNvPr id="9" name="Picture 8" descr="wifi symb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7" y="3849222"/>
            <a:ext cx="457200" cy="415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Home 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" y="1584992"/>
            <a:ext cx="5236244" cy="5144178"/>
          </a:xfrm>
          <a:prstGeom prst="rect">
            <a:avLst/>
          </a:prstGeom>
        </p:spPr>
      </p:pic>
      <p:sp>
        <p:nvSpPr>
          <p:cNvPr id="12" name="Alternate Process 11"/>
          <p:cNvSpPr/>
          <p:nvPr/>
        </p:nvSpPr>
        <p:spPr>
          <a:xfrm>
            <a:off x="609628" y="3359781"/>
            <a:ext cx="7327205" cy="1542201"/>
          </a:xfrm>
          <a:prstGeom prst="flowChartAlternateProcess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38139" y="4532650"/>
            <a:ext cx="248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Local User </a:t>
            </a:r>
            <a:r>
              <a:rPr lang="en-US" dirty="0" err="1" smtClean="0">
                <a:solidFill>
                  <a:srgbClr val="0000FF"/>
                </a:solidFill>
              </a:rPr>
              <a:t>WiFi</a:t>
            </a:r>
            <a:r>
              <a:rPr lang="en-US" dirty="0" smtClean="0">
                <a:solidFill>
                  <a:srgbClr val="0000FF"/>
                </a:solidFill>
              </a:rPr>
              <a:t> Network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0499" y="5261622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 TV Selects Content from Internet or Devices</a:t>
            </a:r>
          </a:p>
          <a:p>
            <a:r>
              <a:rPr lang="en-US" dirty="0" smtClean="0"/>
              <a:t>And Displays Result on TV via HDMI Connection.</a:t>
            </a:r>
            <a:endParaRPr lang="en-US" dirty="0"/>
          </a:p>
        </p:txBody>
      </p:sp>
      <p:pic>
        <p:nvPicPr>
          <p:cNvPr id="16" name="Picture 15" descr="iMac Pic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14" y="3549861"/>
            <a:ext cx="1354477" cy="1079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64386" y="4532650"/>
            <a:ext cx="6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7682" y="1450078"/>
            <a:ext cx="326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Actiontek</a:t>
            </a:r>
            <a:r>
              <a:rPr lang="en-US" sz="1600" dirty="0" smtClean="0"/>
              <a:t> Router is connected to the Internet via Service Provider.</a:t>
            </a:r>
          </a:p>
          <a:p>
            <a:r>
              <a:rPr lang="en-US" sz="1600" dirty="0" smtClean="0"/>
              <a:t>Router is connected to Time Capsule via Gigabit Ethernet.</a:t>
            </a:r>
          </a:p>
          <a:p>
            <a:r>
              <a:rPr lang="en-US" sz="1600" dirty="0" smtClean="0"/>
              <a:t>Time Capsule’s Airport Extreme Supports a Local User </a:t>
            </a:r>
            <a:r>
              <a:rPr lang="en-US" sz="1600" dirty="0" err="1" smtClean="0"/>
              <a:t>WiFi</a:t>
            </a:r>
            <a:r>
              <a:rPr lang="en-US" sz="1600" smtClean="0"/>
              <a:t> Network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59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7"/>
            <a:ext cx="8229600" cy="70507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Apple: Compatibility Across Devices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Display is scaled automatically for device dimensions</a:t>
            </a: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4" name="Picture 3" descr="Compatibility Across De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85" y="1540989"/>
            <a:ext cx="6270107" cy="52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3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775</Words>
  <Application>Microsoft Macintosh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Apple Ecosystem Talk given at the Lexington Computer &amp; Technology Club 4/6/2016</vt:lpstr>
      <vt:lpstr>Introduction</vt:lpstr>
      <vt:lpstr>Definitions of the Term Ecosystem</vt:lpstr>
      <vt:lpstr>Apples Ecosystem: Content, Distribution &amp; Display</vt:lpstr>
      <vt:lpstr>iTunes Centric for Content</vt:lpstr>
      <vt:lpstr>PowerPoint Presentation</vt:lpstr>
      <vt:lpstr>Apple TV Centric</vt:lpstr>
      <vt:lpstr>WiFi Network System Configuration</vt:lpstr>
      <vt:lpstr>Apple: Compatibility Across Devices Display is scaled automatically for device dimensions</vt:lpstr>
      <vt:lpstr>Latest Device Additions </vt:lpstr>
      <vt:lpstr>PowerPoint Presentation</vt:lpstr>
      <vt:lpstr>PowerPoint Presentation</vt:lpstr>
      <vt:lpstr>iPad Pro Display</vt:lpstr>
      <vt:lpstr>PowerPoint Presentation</vt:lpstr>
      <vt:lpstr>Apple (AAPL) Ecosystem Components</vt:lpstr>
      <vt:lpstr>Backup</vt:lpstr>
      <vt:lpstr>Apple TV</vt:lpstr>
      <vt:lpstr>Moving Files Between Devices</vt:lpstr>
      <vt:lpstr>iTunes &amp; Apple TV</vt:lpstr>
      <vt:lpstr>Connection Issues</vt:lpstr>
      <vt:lpstr>Evaluation Criteria</vt:lpstr>
      <vt:lpstr>Spectrum of Devices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Apple Ecosystem</dc:title>
  <dc:creator>Sven Spoerri</dc:creator>
  <cp:lastModifiedBy>Sven Spoerri</cp:lastModifiedBy>
  <cp:revision>194</cp:revision>
  <cp:lastPrinted>2016-02-26T23:02:27Z</cp:lastPrinted>
  <dcterms:created xsi:type="dcterms:W3CDTF">2016-02-04T20:59:07Z</dcterms:created>
  <dcterms:modified xsi:type="dcterms:W3CDTF">2016-04-08T23:35:22Z</dcterms:modified>
</cp:coreProperties>
</file>