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handoutMasterIdLst>
    <p:handoutMasterId r:id="rId29"/>
  </p:handoutMasterIdLst>
  <p:sldIdLst>
    <p:sldId id="256" r:id="rId2"/>
    <p:sldId id="322" r:id="rId3"/>
    <p:sldId id="307" r:id="rId4"/>
    <p:sldId id="257" r:id="rId5"/>
    <p:sldId id="258" r:id="rId6"/>
    <p:sldId id="310" r:id="rId7"/>
    <p:sldId id="259" r:id="rId8"/>
    <p:sldId id="269" r:id="rId9"/>
    <p:sldId id="270" r:id="rId10"/>
    <p:sldId id="267" r:id="rId11"/>
    <p:sldId id="273" r:id="rId12"/>
    <p:sldId id="311" r:id="rId13"/>
    <p:sldId id="274" r:id="rId14"/>
    <p:sldId id="266" r:id="rId15"/>
    <p:sldId id="312" r:id="rId16"/>
    <p:sldId id="313" r:id="rId17"/>
    <p:sldId id="314" r:id="rId18"/>
    <p:sldId id="290" r:id="rId19"/>
    <p:sldId id="268" r:id="rId20"/>
    <p:sldId id="260" r:id="rId21"/>
    <p:sldId id="261" r:id="rId22"/>
    <p:sldId id="272" r:id="rId23"/>
    <p:sldId id="265" r:id="rId24"/>
    <p:sldId id="271" r:id="rId25"/>
    <p:sldId id="275" r:id="rId26"/>
    <p:sldId id="3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21" autoAdjust="0"/>
  </p:normalViewPr>
  <p:slideViewPr>
    <p:cSldViewPr>
      <p:cViewPr varScale="1">
        <p:scale>
          <a:sx n="41" d="100"/>
          <a:sy n="41" d="100"/>
        </p:scale>
        <p:origin x="-168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47"/>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4886E-3A9B-4C99-A4A6-FCE6373A8BCE}" type="datetimeFigureOut">
              <a:rPr lang="en-US" smtClean="0"/>
              <a:pPr/>
              <a:t>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ECFEF2-2554-49B6-92C8-30DBE2AE06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59B33-BF86-4A55-A420-19BBA11D6BED}" type="datetimeFigureOut">
              <a:rPr lang="en-US" smtClean="0"/>
              <a:pPr/>
              <a:t>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69D00-F2C9-4E3D-87E4-CDFDB087B44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asaspaceflight.com/?s=Voyag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nasaspaceflight.com/2015/07/new-horizons-pluto-historic-kuiper-encount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awn.jpl.nasa.gov/multimedia/images/image-detail.html?id=PIA2018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awn.jpl.nasa.gov/multimedia/images/image-detail.html?id=PIA2018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ired.com/2015/11/plutos-would-be-ice-volcanoes-get-a-close-look/"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heconversation.com/au/topics/new-horiz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saspaceflight.com/2015/07/new-horizons-pluto-historic-kuiper-encoun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Wat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New_Horizons" TargetMode="External"/><Relationship Id="rId4" Type="http://schemas.openxmlformats.org/officeDocument/2006/relationships/hyperlink" Target="https://en.wikipedia.org/wiki/Plutonian_syste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Space exploration in 2015 was an unprecedented series of firsts and major achievements. </a:t>
            </a:r>
          </a:p>
          <a:p>
            <a:pPr>
              <a:buFont typeface="Arial" pitchFamily="34" charset="0"/>
              <a:buChar char="•"/>
            </a:pPr>
            <a:endParaRPr lang="en-US" dirty="0" smtClean="0"/>
          </a:p>
          <a:p>
            <a:pPr>
              <a:buFont typeface="Arial" pitchFamily="34" charset="0"/>
              <a:buChar char="•"/>
            </a:pPr>
            <a:r>
              <a:rPr lang="en-US" dirty="0" smtClean="0"/>
              <a:t>But for the US and the world’s space communities,</a:t>
            </a:r>
            <a:r>
              <a:rPr lang="en-US" baseline="0" dirty="0" smtClean="0"/>
              <a:t> </a:t>
            </a:r>
            <a:r>
              <a:rPr lang="en-US" b="0" dirty="0" smtClean="0"/>
              <a:t>nothing quite captured the spirit and excitement of exploration more than the heralded exploration of Pluto and the detection of the first Earth-like exoplanet orbiting a Sun-like star.</a:t>
            </a:r>
          </a:p>
          <a:p>
            <a:pPr>
              <a:buFont typeface="Arial" pitchFamily="34" charset="0"/>
              <a:buChar char="•"/>
            </a:pPr>
            <a:endParaRPr lang="en-US" b="0" dirty="0" smtClean="0"/>
          </a:p>
          <a:p>
            <a:pPr>
              <a:buFont typeface="Arial" pitchFamily="34" charset="0"/>
              <a:buChar char="•"/>
            </a:pPr>
            <a:r>
              <a:rPr lang="en-US" sz="1200" kern="1200" dirty="0" smtClean="0">
                <a:solidFill>
                  <a:schemeClr val="tx1"/>
                </a:solidFill>
                <a:latin typeface="+mn-lt"/>
                <a:ea typeface="+mn-ea"/>
                <a:cs typeface="+mn-cs"/>
              </a:rPr>
              <a:t>Not since Apollo and the epic space race of the Cold War has space featured so heavily in the public eye</a:t>
            </a:r>
            <a:r>
              <a:rPr lang="en-US" sz="1200" kern="1200" baseline="0" dirty="0" smtClean="0">
                <a:solidFill>
                  <a:schemeClr val="tx1"/>
                </a:solidFill>
                <a:latin typeface="+mn-lt"/>
                <a:ea typeface="+mn-ea"/>
                <a:cs typeface="+mn-cs"/>
              </a:rPr>
              <a:t> as it did in 2015</a:t>
            </a:r>
            <a:endParaRPr lang="en-US" b="0" dirty="0" smtClean="0"/>
          </a:p>
          <a:p>
            <a:pPr>
              <a:buFont typeface="Arial" pitchFamily="34" charset="0"/>
              <a:buChar char="•"/>
            </a:pPr>
            <a:endParaRPr lang="en-US" b="0" dirty="0" smtClean="0"/>
          </a:p>
          <a:p>
            <a:pPr>
              <a:buFont typeface="Arial" pitchFamily="34" charset="0"/>
              <a:buChar char="•"/>
            </a:pPr>
            <a:r>
              <a:rPr lang="en-US" dirty="0" smtClean="0"/>
              <a:t>It took 38 years, but 14 July 2015 finally brought to conclusion NASA’s Grand Tour of the solar system begun by the </a:t>
            </a:r>
            <a:r>
              <a:rPr lang="en-US" dirty="0" smtClean="0">
                <a:hlinkClick r:id="rId3"/>
              </a:rPr>
              <a:t>Voyager 1 and Voyager 2 spacecraft in 1977</a:t>
            </a:r>
            <a:r>
              <a:rPr lang="en-US" dirty="0" smtClean="0"/>
              <a:t>.</a:t>
            </a:r>
          </a:p>
          <a:p>
            <a:pPr>
              <a:buFont typeface="Arial" pitchFamily="34" charset="0"/>
              <a:buChar char="•"/>
            </a:pPr>
            <a:endParaRPr lang="en-US" dirty="0" smtClean="0"/>
          </a:p>
          <a:p>
            <a:pPr>
              <a:buFont typeface="Arial" pitchFamily="34" charset="0"/>
              <a:buChar char="•"/>
            </a:pPr>
            <a:r>
              <a:rPr lang="en-US" dirty="0" smtClean="0"/>
              <a:t>The two crafts together visited all four of the gas and ice giants of the outer solar system, but scientific observations of Titan as well as Uranus and Neptune precluded a visit by either of the spacecraft to the tiny little world on the outer edge of the solar system: Pluto, the 9</a:t>
            </a:r>
            <a:r>
              <a:rPr lang="en-US" baseline="30000" dirty="0" smtClean="0"/>
              <a:t>th</a:t>
            </a:r>
            <a:r>
              <a:rPr lang="en-US" dirty="0" smtClean="0"/>
              <a:t> planet.</a:t>
            </a:r>
          </a:p>
          <a:p>
            <a:pPr>
              <a:buFont typeface="Arial" pitchFamily="34" charset="0"/>
              <a:buChar char="•"/>
            </a:pPr>
            <a:endParaRPr lang="en-US" dirty="0" smtClean="0"/>
          </a:p>
          <a:p>
            <a:pPr>
              <a:buFont typeface="Arial" pitchFamily="34" charset="0"/>
              <a:buChar char="•"/>
            </a:pPr>
            <a:r>
              <a:rPr lang="en-US" b="0" dirty="0" smtClean="0"/>
              <a:t>In 2006, NASA set out to explore the Kuiper Belt Object (KBO), and </a:t>
            </a:r>
            <a:r>
              <a:rPr lang="en-US" b="0" dirty="0" smtClean="0">
                <a:hlinkClick r:id="rId4"/>
              </a:rPr>
              <a:t>2015 saw the much anticipated close encounter by the New Horizons spacecraft of Pluto and its five moons</a:t>
            </a:r>
            <a:r>
              <a:rPr lang="en-US" b="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detailed and highest resolution images downlinked as of 20 September revealed features resembling dunes, the older shoreline of a shrinking glacial ice lake, and fractured, angular water ice mountains with sheer cliffs.</a:t>
            </a:r>
          </a:p>
          <a:p>
            <a:r>
              <a:rPr lang="en-US" dirty="0" smtClean="0"/>
              <a:t>Additionally, Sputnik Planum was revealed to be pockmarked with pits and low ridges along with scalloped terrain possibly caused by ices susceptible to sublimation and formation.</a:t>
            </a:r>
          </a:p>
          <a:p>
            <a:endParaRPr lang="en-US" dirty="0" smtClean="0"/>
          </a:p>
          <a:p>
            <a:r>
              <a:rPr lang="en-US" dirty="0" smtClean="0"/>
              <a:t>Even more revealing about Pluto’s vastly different terrain was the revelation of the apparent clumping of methane in Sputnik Planum while other regions, such as Cthulhu Reggio and the western mountains flanking Sputnik Planum, have no methane at all.</a:t>
            </a:r>
          </a:p>
          <a:p>
            <a:r>
              <a:rPr lang="en-US" dirty="0" smtClean="0"/>
              <a:t>These methane clumps correspond to higher concentrations of observed methane on bright planes and crater rims while the center of craters and darker regions on the surface are virtually methane free.</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Pluto’s moons have also revealed unique and surprising discoveries, especially Charon, which is now understood to be a surprisingly complex world with a very violent history.</a:t>
            </a:r>
          </a:p>
          <a:p>
            <a:r>
              <a:rPr lang="en-US" dirty="0" smtClean="0"/>
              <a:t>At half the diameter of Pluto, Charon is the largest satellite relative to its host planet in the Solar System.</a:t>
            </a:r>
          </a:p>
          <a:p>
            <a:r>
              <a:rPr lang="en-US" dirty="0" smtClean="0"/>
              <a:t>Prior to the New Horizons flyby, Charon was thought to be a monotonous, crater-battered world but has instead been shown to have a landscape covered with mountains, canyons, landslides, and surface color variations.</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greatest canyon system on Charon stretches more than 1,600 km (1,000 miles), four times as long as the Grand Canyon and twice as deep in places – indicating a titanic geological upheaval in Charon’s past.</a:t>
            </a:r>
          </a:p>
          <a:p>
            <a:endParaRPr lang="en-US" dirty="0" smtClean="0"/>
          </a:p>
          <a:p>
            <a:r>
              <a:rPr lang="en-US" dirty="0" smtClean="0"/>
              <a:t>“It looks like the entire crust of Charon has been split open,” said John Spencer, deputy lead for GGI. “With respect to its size relative to Charon, this feature is much like the vast Valles Marineris canyon system on Mars.”</a:t>
            </a:r>
          </a:p>
          <a:p>
            <a:r>
              <a:rPr lang="en-US" dirty="0" smtClean="0"/>
              <a:t>Moreover, a smooth area – informally named Vulcan Planum, following a concerted effort by the New Horizons team to name the various regions of Charon after iconic science fiction franchises – south of the great canyon was shown to have fewer large craters then regions to the north.</a:t>
            </a:r>
          </a:p>
          <a:p>
            <a:endParaRPr lang="en-US" dirty="0" smtClean="0"/>
          </a:p>
          <a:p>
            <a:r>
              <a:rPr lang="en-US" dirty="0" smtClean="0"/>
              <a:t>This would indicate that the Vulcan Planum is significantly younger than Charon’s northern topography and also provides clear evidence of a wide-scale, recent resurfacing event – possibly by cryovolcanism.</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Atmosphere on Pluto</a:t>
            </a:r>
          </a:p>
          <a:p>
            <a:r>
              <a:rPr lang="en-US" dirty="0" smtClean="0"/>
              <a:t>Pluto is spectacular. As this nearly true-color photo shows, Pluto’s atmosphere is blue, much like Earth’s. We were able to measure its various layers, determine its composition and extent, its temperature profile, and to see how the different elements are segregated in the lower, middle and upper atmospheres. The atmosphere is very tightly bound; we had expected a looser atmosphere that was escaping at a certain rate, but the observed rate is less than 1% of what we predicted. And even though the atmospheric pressure is only a small fraction of a percent of what Earth’s atmosphere is, Pluto has a rich system of weather that we (thankfully) got to probe in detail for at least a little while.</a:t>
            </a:r>
          </a:p>
          <a:p>
            <a:endParaRPr lang="en-US" dirty="0" smtClean="0"/>
          </a:p>
          <a:p>
            <a:r>
              <a:rPr lang="en-US" dirty="0" smtClean="0"/>
              <a:t>We don’t have a photo from the pass behind </a:t>
            </a:r>
            <a:r>
              <a:rPr lang="en-US" dirty="0" err="1" smtClean="0"/>
              <a:t>Charon</a:t>
            </a:r>
            <a:r>
              <a:rPr lang="en-US" dirty="0" smtClean="0"/>
              <a:t> at all. Not because New Horizons wasn’t taking data; it very much was. There’s no picture to show you because </a:t>
            </a:r>
            <a:r>
              <a:rPr lang="en-US" b="1" dirty="0" smtClean="0"/>
              <a:t>there was no light</a:t>
            </a:r>
            <a:r>
              <a:rPr lang="en-US" dirty="0" smtClean="0"/>
              <a:t>; to the best of the spacecraft’s ability, it was unable to detect any trace of atmosphere around </a:t>
            </a:r>
            <a:r>
              <a:rPr lang="en-US" dirty="0" err="1" smtClean="0"/>
              <a:t>Charon</a:t>
            </a:r>
            <a:r>
              <a:rPr lang="en-US" dirty="0" smtClean="0"/>
              <a:t> much like our moon.</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year long you saw headlines like:</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Ceres is currently thought to be like a ball of compressed mud, possibly with a layer of water-rich slurry below a thin crust of mud – not an attractive description for the largest of the asteroids, but one which clearly shows that the minor planet has had a lengthy history of aqueous activity.</a:t>
            </a:r>
          </a:p>
          <a:p>
            <a:r>
              <a:rPr lang="en-US" dirty="0" smtClean="0"/>
              <a:t>This is important because, like comets, asteroids have played a significant role in the delivery of water and other volatile compounds to Earth. The Dawn spacecraft spent most of 2015 orbiting Ceres at gradually decreasing altitudes – settling, at the beginning of December, in its lowest orbit about 400km above the surface.</a:t>
            </a:r>
          </a:p>
          <a:p>
            <a:r>
              <a:rPr lang="en-US" dirty="0" smtClean="0"/>
              <a:t>Images have shown that Ceres is crossed by troughs and grooves reminiscent of those present on other (larger) </a:t>
            </a:r>
            <a:r>
              <a:rPr lang="en-US" dirty="0" smtClean="0">
                <a:hlinkClick r:id="rId3"/>
              </a:rPr>
              <a:t>planetary bodies</a:t>
            </a:r>
            <a:r>
              <a:rPr lang="en-US" dirty="0" smtClean="0"/>
              <a:t>. Some of the features are impact-related, but some seem to have been produced by stress fracturing of the crust, another example of Ceres' puzzling and sometimes contradictory history.</a:t>
            </a:r>
          </a:p>
          <a:p>
            <a:endParaRPr lang="en-US" dirty="0" smtClean="0"/>
          </a:p>
          <a:p>
            <a:r>
              <a:rPr lang="en-US" dirty="0" smtClean="0"/>
              <a:t>Ceres is currently thought to be like a ball of compressed mud, possibly with a layer of water-rich slurry below a thin crust of mud – not an attractive description for the largest of the asteroids, but one which clearly shows that the minor planet has had a lengthy history of aqueous activity.</a:t>
            </a:r>
          </a:p>
          <a:p>
            <a:r>
              <a:rPr lang="en-US" dirty="0" smtClean="0"/>
              <a:t>This is important because, like comets, asteroids have played a significant role in the delivery of water and other volatile compounds to Earth. The Dawn spacecraft spent most of 2015 orbiting Ceres at gradually decreasing altitudes – settling, at the beginning of December, in its lowest orbit about 400km above the surface.</a:t>
            </a:r>
          </a:p>
          <a:p>
            <a:r>
              <a:rPr lang="en-US" dirty="0" smtClean="0"/>
              <a:t>Images have shown that Ceres is crossed by troughs and grooves reminiscent of those present on other (larger) </a:t>
            </a:r>
            <a:r>
              <a:rPr lang="en-US" dirty="0" smtClean="0">
                <a:hlinkClick r:id="rId3"/>
              </a:rPr>
              <a:t>planetary bodies</a:t>
            </a:r>
            <a:r>
              <a:rPr lang="en-US" dirty="0" smtClean="0"/>
              <a:t>. Some of the features are impact-related, but some seem to have been produced by stress fracturing of the crust, another example of Ceres' puzzling and sometimes contradictory history.</a:t>
            </a:r>
          </a:p>
          <a:p>
            <a:endParaRPr lang="en-US" dirty="0" smtClean="0"/>
          </a:p>
          <a:p>
            <a:r>
              <a:rPr lang="en-US" dirty="0" smtClean="0"/>
              <a:t>The unique capability to travel to worlds beyond Mars, enter orbit and maneuver extensively and then depart for yet another destination is achieved with advanced ion propulsion. The technology spent much of its history in the domain of sci-fi, including </a:t>
            </a:r>
            <a:r>
              <a:rPr lang="en-US" i="1" dirty="0" smtClean="0"/>
              <a:t>Star Trek</a:t>
            </a:r>
            <a:r>
              <a:rPr lang="en-US" dirty="0" smtClean="0"/>
              <a:t> and </a:t>
            </a:r>
            <a:r>
              <a:rPr lang="en-US" i="1" dirty="0" smtClean="0"/>
              <a:t>Star Wars</a:t>
            </a:r>
            <a:r>
              <a:rPr lang="en-US" dirty="0" smtClean="0"/>
              <a:t>. (Darth Vader’s TIE Fighter is named for its twin ion engines.) But what may have seemed only science fiction is science fact. Without its three ion engines (note that Dawn does the TIE Fighters one better), Dawn’s mission wouldn’t be possible.</a:t>
            </a:r>
          </a:p>
          <a:p>
            <a:r>
              <a:rPr lang="en-US" dirty="0" smtClean="0"/>
              <a:t>The ion engines use xenon gas, a chemical cousin of helium and neon. With electrical power from Dawn’s large solar panels, the xenon is given an electrical charge in a process called ionization. The engines use high voltage to accelerate the ions. They’re then shot out of the engines at up to 90,000mph.</a:t>
            </a:r>
          </a:p>
          <a:p>
            <a:r>
              <a:rPr lang="en-US" dirty="0" smtClean="0"/>
              <a:t>When the ions leave the spacecraft at this fantastically high speed, it’s pushed in the opposite direction. Dawn’s ion propulsion system is exceptionally efficient – 10 times as efficient as conventional spacecraft propulsion. It’s comparable to your car getting 250 miles per gallon.</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Ceres is currently thought to be like a ball of compressed mud, possibly with a layer of water-rich slurry below a thin crust of mud – not an attractive description for the largest of the asteroids, but one which clearly shows that the minor planet has had a lengthy history of aqueous activity.</a:t>
            </a:r>
          </a:p>
          <a:p>
            <a:r>
              <a:rPr lang="en-US" dirty="0" smtClean="0"/>
              <a:t>This is important because, like comets, asteroids have played a significant role in the delivery of water and other volatile compounds to Earth. The Dawn spacecraft spent most of 2015 orbiting Ceres at gradually decreasing altitudes – settling, at the beginning of December, in its lowest orbit about 400km above the surface.</a:t>
            </a:r>
          </a:p>
          <a:p>
            <a:r>
              <a:rPr lang="en-US" dirty="0" smtClean="0"/>
              <a:t>Images have shown that Ceres is crossed by troughs and grooves reminiscent of those present on other (larger) </a:t>
            </a:r>
            <a:r>
              <a:rPr lang="en-US" dirty="0" smtClean="0">
                <a:hlinkClick r:id="rId3"/>
              </a:rPr>
              <a:t>planetary bodies</a:t>
            </a:r>
            <a:r>
              <a:rPr lang="en-US" dirty="0" smtClean="0"/>
              <a:t>. Some of the features are impact-related, but some seem to have been produced by stress fracturing of the crust, another example of Ceres' puzzling and sometimes contradictory history.</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Ceres has more than 130 bright spots, most of which are associated with impact craters. A team of scientists, led by Andreas Nathues at Max Plank Institute for Solar System Research in Göttingen, Germany, found that the bright material is consistent with a type of magnesium sulfate called hexahydrite. A different type of magnesium sulfate found on Earth is known as Epsom salt.</a:t>
            </a:r>
            <a:br>
              <a:rPr lang="en-US" dirty="0" smtClean="0"/>
            </a:br>
            <a:r>
              <a:rPr lang="en-US" dirty="0" smtClean="0"/>
              <a:t>Read more at http://www.spaceflightinsider.com/missions/solar-system/dawn-mission-reveals-new-clues-about-ceres-mysterious-bright-spots/#qJiAXGHCBDF49uUK.99</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Dawn took these images of the southern hemisphere of Ceres on Dec. 10, at an approximate altitude of 240 miles (385 kilometers), which is its lowest-ever orbital altitude. Dawn will remain at this altitude for the rest of its mission, and indefinitely afterward. The resolution of the new images is about 120 feet (35 meters) per pixel.</a:t>
            </a:r>
            <a:br>
              <a:rPr lang="en-US" dirty="0" smtClean="0"/>
            </a:br>
            <a:r>
              <a:rPr lang="en-US" dirty="0" smtClean="0"/>
              <a:t/>
            </a:r>
            <a:br>
              <a:rPr lang="en-US" dirty="0" smtClean="0"/>
            </a:br>
            <a:r>
              <a:rPr lang="en-US" dirty="0" smtClean="0"/>
              <a:t>Dawn took these images of the southern hemisphere of Ceres on Dec. 10, at an approximate altitude of 240 miles (385 kilometers), which is its lowest-ever orbital altitude. Dawn will remain at this altitude for the rest of its mission, and indefinitely afterward. The resolution of the new images is about 120 feet (35 meters) per pixel.</a:t>
            </a:r>
            <a:br>
              <a:rPr lang="en-US" dirty="0" smtClean="0"/>
            </a:br>
            <a:endParaRPr lang="en-US" dirty="0" smtClean="0"/>
          </a:p>
          <a:p>
            <a:r>
              <a:rPr lang="en-US" dirty="0" smtClean="0"/>
              <a:t>If 2015 was a Golden Age for the exploration of small icy bodies, we can only hope that among the legacies of the missions is a generation of students – much like we were excited in the opening of the cosmos and manned exploration in the 50’s-70’s enthused to continue investigation of our neighborhood which has been growing.</a:t>
            </a:r>
          </a:p>
          <a:p>
            <a:r>
              <a:rPr lang="en-US" dirty="0" smtClean="0"/>
              <a:t>But what may be in store for small icy bodies in 2016? Work has only just started for the cameras on board Dawn, as the spacecraft starts its mapping of Ceres. There will be more images and information from Pluto and its satellites, especially Charon.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Pluto.</a:t>
            </a:r>
            <a:r>
              <a:rPr lang="en-US" dirty="0" smtClean="0"/>
              <a:t> As a space object, Pluto pretty much has everything going for it. Underdog status? Check. Well-nigh unreachable position in the solar system? </a:t>
            </a:r>
          </a:p>
          <a:p>
            <a:r>
              <a:rPr lang="en-US" b="1" dirty="0" smtClean="0"/>
              <a:t>Check.</a:t>
            </a:r>
            <a:r>
              <a:rPr lang="en-US" dirty="0" smtClean="0"/>
              <a:t> Angry planetary scientists arguing over a pointless but nevertheless highly publicized semantic choice? </a:t>
            </a:r>
          </a:p>
          <a:p>
            <a:r>
              <a:rPr lang="en-US" b="1" dirty="0" smtClean="0"/>
              <a:t>Check.</a:t>
            </a:r>
            <a:r>
              <a:rPr lang="en-US" dirty="0" smtClean="0"/>
              <a:t> So when it came time for New Horizons to finally pass the (dwarf) planet this year, of course people flipped out. On July 14, the little spacecraft made its </a:t>
            </a:r>
            <a:r>
              <a:rPr lang="en-US" dirty="0" smtClean="0">
                <a:hlinkClick r:id="rId3"/>
              </a:rPr>
              <a:t>closest approach</a:t>
            </a:r>
            <a:r>
              <a:rPr lang="en-US" dirty="0" smtClean="0"/>
              <a:t> to the icy rock, furiously snapping photos that it’s still sending back to Earth (and will for months to come). </a:t>
            </a:r>
          </a:p>
          <a:p>
            <a:pPr>
              <a:buFont typeface="Arial" pitchFamily="34" charset="0"/>
              <a:buChar char="•"/>
            </a:pPr>
            <a:r>
              <a:rPr lang="en-US" dirty="0" smtClean="0"/>
              <a:t>Those snapshots revealed a world that’s more complex than NASA’s planetary scientists could have ever</a:t>
            </a:r>
            <a:r>
              <a:rPr lang="en-US" baseline="0" dirty="0" smtClean="0"/>
              <a:t> imaged </a:t>
            </a:r>
            <a:r>
              <a:rPr lang="en-US" dirty="0" smtClean="0"/>
              <a:t>—an icy landscape with towering mountains, vast, heart-shaped plains, and hints of some remarkably active geology. Oh, and another shocker: It’s not blue.</a:t>
            </a:r>
          </a:p>
          <a:p>
            <a:pPr>
              <a:buFont typeface="Arial" pitchFamily="34" charset="0"/>
              <a:buChar char="•"/>
            </a:pPr>
            <a:endParaRPr lang="en-US" dirty="0" smtClean="0"/>
          </a:p>
          <a:p>
            <a:pPr>
              <a:buFont typeface="Arial" pitchFamily="34" charset="0"/>
              <a:buChar char="•"/>
            </a:pPr>
            <a:r>
              <a:rPr lang="en-US" sz="1200" kern="1200" dirty="0" smtClean="0">
                <a:solidFill>
                  <a:schemeClr val="tx1"/>
                </a:solidFill>
                <a:latin typeface="+mn-lt"/>
                <a:ea typeface="+mn-ea"/>
                <a:cs typeface="+mn-cs"/>
              </a:rPr>
              <a:t>For me the biggest scientific result of the year, if not the decade matching the success of Mars landers, was the revelation by </a:t>
            </a:r>
            <a:r>
              <a:rPr lang="en-US" sz="1200" kern="1200" dirty="0" smtClean="0">
                <a:solidFill>
                  <a:schemeClr val="tx1"/>
                </a:solidFill>
                <a:latin typeface="+mn-lt"/>
                <a:ea typeface="+mn-ea"/>
                <a:cs typeface="+mn-cs"/>
                <a:hlinkClick r:id="rId4"/>
              </a:rPr>
              <a:t>New Horizons</a:t>
            </a:r>
            <a:r>
              <a:rPr lang="en-US" sz="1200" kern="1200" dirty="0" smtClean="0">
                <a:solidFill>
                  <a:schemeClr val="tx1"/>
                </a:solidFill>
                <a:latin typeface="+mn-lt"/>
                <a:ea typeface="+mn-ea"/>
                <a:cs typeface="+mn-cs"/>
              </a:rPr>
              <a:t> that the frozen distant world of Pluto was as active and varied as any space body we had yet explored.</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just Pluto, either. </a:t>
            </a:r>
          </a:p>
          <a:p>
            <a:pPr>
              <a:buFont typeface="Arial" pitchFamily="34" charset="0"/>
              <a:buChar char="•"/>
            </a:pPr>
            <a:r>
              <a:rPr lang="en-US" dirty="0" smtClean="0"/>
              <a:t>New Horizons was this year’s biggest space story, but dozens of important space missions are ongoing. </a:t>
            </a:r>
          </a:p>
          <a:p>
            <a:pPr>
              <a:buFont typeface="Arial" pitchFamily="34" charset="0"/>
              <a:buChar char="•"/>
            </a:pPr>
            <a:r>
              <a:rPr lang="en-US" dirty="0" smtClean="0"/>
              <a:t>Dawn with its mission to visit Ceres a dwarf</a:t>
            </a:r>
            <a:r>
              <a:rPr lang="en-US" baseline="0" dirty="0" smtClean="0"/>
              <a:t> planet between Mars and Jupiter after visiting an asteroid Vespa. </a:t>
            </a:r>
          </a:p>
          <a:p>
            <a:pPr>
              <a:buFont typeface="Arial" pitchFamily="34" charset="0"/>
              <a:buChar char="•"/>
            </a:pPr>
            <a:r>
              <a:rPr lang="en-US" dirty="0" smtClean="0"/>
              <a:t>Cassini is finishing up its exploration of the Saturnian moon Enceladus this year</a:t>
            </a:r>
            <a:r>
              <a:rPr lang="en-US" baseline="0" dirty="0" smtClean="0"/>
              <a:t> and clearer pictures of Titan </a:t>
            </a:r>
            <a:r>
              <a:rPr lang="en-US" dirty="0" smtClean="0"/>
              <a:t>with more moons to come. </a:t>
            </a:r>
          </a:p>
          <a:p>
            <a:pPr>
              <a:buFont typeface="Arial" pitchFamily="34" charset="0"/>
              <a:buChar char="•"/>
            </a:pPr>
            <a:r>
              <a:rPr lang="en-US" dirty="0" smtClean="0"/>
              <a:t>The Rosetta spacecraft and its little lander Philae are still teaching scientists about the structure of comets, and </a:t>
            </a:r>
          </a:p>
          <a:p>
            <a:pPr>
              <a:buFont typeface="Arial" pitchFamily="34" charset="0"/>
              <a:buChar char="•"/>
            </a:pPr>
            <a:r>
              <a:rPr lang="en-US" dirty="0" smtClean="0"/>
              <a:t>satellites like MAVEN are revealing secrets about NASA’s favorite wish-to-be-habitable planet, Mars. If you have seen the Martian, you know what I mean. </a:t>
            </a:r>
          </a:p>
          <a:p>
            <a:pPr>
              <a:buFont typeface="Arial" pitchFamily="34" charset="0"/>
              <a:buChar char="•"/>
            </a:pPr>
            <a:r>
              <a:rPr lang="en-US" dirty="0" smtClean="0"/>
              <a:t>Lets</a:t>
            </a:r>
            <a:r>
              <a:rPr lang="en-US" baseline="0" dirty="0" smtClean="0"/>
              <a:t> also not forget Messenger crashing into Mercury and</a:t>
            </a:r>
          </a:p>
          <a:p>
            <a:pPr>
              <a:buFont typeface="Arial" pitchFamily="34" charset="0"/>
              <a:buChar char="•"/>
            </a:pPr>
            <a:r>
              <a:rPr lang="en-US" baseline="0" dirty="0" smtClean="0"/>
              <a:t> “old” Hubble” giving us incredible photos of the Cosmos within and beyond our galaxy the Milky Way. </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2006, NASA set out to explore the last planet of our Solar System: Pluto and the Kuiper Belt, and in </a:t>
            </a:r>
            <a:r>
              <a:rPr lang="en-US" b="0" dirty="0" smtClean="0">
                <a:hlinkClick r:id="rId3"/>
              </a:rPr>
              <a:t>2015 we saw the much anticipated close encounter by the New Horizons spacecraft of Pluto and its five moons</a:t>
            </a:r>
            <a:r>
              <a:rPr lang="en-US" b="0" dirty="0" smtClean="0"/>
              <a:t>.</a:t>
            </a:r>
          </a:p>
          <a:p>
            <a:endParaRPr lang="en-US" dirty="0" smtClean="0"/>
          </a:p>
          <a:p>
            <a:pPr>
              <a:buFont typeface="Arial" pitchFamily="34" charset="0"/>
              <a:buChar char="•"/>
            </a:pPr>
            <a:r>
              <a:rPr lang="en-US" dirty="0" smtClean="0"/>
              <a:t>The nerve wracking close encounter sequence was executed by New Horizons’ onboard computer during an autonomous flight sequence that saw the spacecraft out of communications with controllers on Earth.</a:t>
            </a:r>
            <a:br>
              <a:rPr lang="en-US" dirty="0" smtClean="0"/>
            </a:br>
            <a:endParaRPr lang="en-US" dirty="0" smtClean="0"/>
          </a:p>
          <a:p>
            <a:pPr>
              <a:buFont typeface="Arial" pitchFamily="34" charset="0"/>
              <a:buChar char="•"/>
            </a:pPr>
            <a:r>
              <a:rPr lang="en-US" dirty="0" smtClean="0"/>
              <a:t>Due</a:t>
            </a:r>
            <a:r>
              <a:rPr lang="en-US" baseline="0" dirty="0" smtClean="0"/>
              <a:t> to the vast distance, 4.5 billion miles, i</a:t>
            </a:r>
            <a:r>
              <a:rPr lang="en-US" dirty="0" smtClean="0"/>
              <a:t>t was not until just over 13 hours after the time of closest approach to Pluto that the “I’m Alive and did science” signal transmitted from New Horizons 4.5 hours earlier finally reached Earth to the joy and celebration of the control and science teams.</a:t>
            </a:r>
          </a:p>
          <a:p>
            <a:pPr>
              <a:buFont typeface="Arial" pitchFamily="34" charset="0"/>
              <a:buChar char="•"/>
            </a:pPr>
            <a:endParaRPr lang="en-US" dirty="0" smtClean="0"/>
          </a:p>
          <a:p>
            <a:pPr>
              <a:buFont typeface="Arial" pitchFamily="34" charset="0"/>
              <a:buChar char="•"/>
            </a:pPr>
            <a:r>
              <a:rPr lang="en-US" dirty="0" smtClean="0"/>
              <a:t>And the discoveries made by New Horizons stunned and continue to stun nearly everyone.</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the distance from the sun and the need to travel billions of miles the New Horizons was powered by the most powerful rockets available and then used a radioactive power source to supply its energy needs.</a:t>
            </a:r>
          </a:p>
          <a:p>
            <a:endParaRPr lang="en-US" dirty="0" smtClean="0"/>
          </a:p>
          <a:p>
            <a:r>
              <a:rPr lang="en-US" dirty="0" smtClean="0"/>
              <a:t>It reached Mars in 9 months (compared</a:t>
            </a:r>
            <a:r>
              <a:rPr lang="en-US" baseline="0" dirty="0" smtClean="0"/>
              <a:t> to 2 years) and Jupiter in 2 years.</a:t>
            </a:r>
          </a:p>
          <a:p>
            <a:endParaRPr lang="en-US" baseline="0" dirty="0" smtClean="0"/>
          </a:p>
          <a:p>
            <a:r>
              <a:rPr lang="en-US" baseline="0" dirty="0" smtClean="0"/>
              <a:t>New Horizons blasted from Earth at 58,000 km/hr. When you add Earth’s speed New Horizons was moving at 160,000 km/hr. Due to sun’s gravity, it slowed down by the time it reached Jupiter to 68,000 km/hr but it accelerated again due to Jupiter's gravity to 83,000 km/hr. Alas the sun pulled again and by the time it reached Pluto it was going only 50,000 km/hr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9669D00-F2C9-4E3D-87E4-CDFDB087B44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cylindrical radioisotope thermoelectric generator (RTG) protrudes in the plane of the triangle from one vertex of the triangle. The RTG provided 245.7 </a:t>
            </a:r>
            <a:r>
              <a:rPr lang="en-US" dirty="0" smtClean="0">
                <a:hlinkClick r:id="rId3" tooltip="Watt"/>
              </a:rPr>
              <a:t>W</a:t>
            </a:r>
            <a:r>
              <a:rPr lang="en-US" dirty="0" smtClean="0"/>
              <a:t> of power at launch, and was predicted to drop approximately 5% every 4 years, decaying to 200 W by the time of its encounter with the </a:t>
            </a:r>
            <a:r>
              <a:rPr lang="en-US" dirty="0" smtClean="0">
                <a:hlinkClick r:id="rId4" tooltip="Plutonian system"/>
              </a:rPr>
              <a:t>Plutonian system</a:t>
            </a:r>
            <a:r>
              <a:rPr lang="en-US" dirty="0" smtClean="0"/>
              <a:t> in 2015 and will decay too far to power the transmitters in the 2030s.</a:t>
            </a:r>
            <a:r>
              <a:rPr lang="en-US" b="0" i="0" baseline="30000" dirty="0" smtClean="0">
                <a:hlinkClick r:id="rId5"/>
              </a:rPr>
              <a:t>[2]</a:t>
            </a:r>
            <a:r>
              <a:rPr lang="en-US" dirty="0" smtClean="0"/>
              <a:t> There are no onboard batteries. </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48A2B-537D-4445-AE6C-462DDFBE4482}" type="datetimeFigureOut">
              <a:rPr lang="en-US" smtClean="0"/>
              <a:pPr/>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FD517-8FEC-4860-8E25-535CDE9702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bing.com/images/search?q=what+is+%22new+horizons%22+logo&amp;id=47B5C2A2391394FFD5F3EAFDFA83697CEFBB6D1E&amp;FORM=IQFRBA" TargetMode="External"/><Relationship Id="rId7" Type="http://schemas.openxmlformats.org/officeDocument/2006/relationships/hyperlink" Target="https://www.bing.com/images/search?q=what+is+mars+rovers+logo?&amp;id=C0DBEA8851227661BF3B74B9372CEEA4E1251F2F&amp;FORM=IQFRBA"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6.png"/><Relationship Id="rId5" Type="http://schemas.openxmlformats.org/officeDocument/2006/relationships/hyperlink" Target="https://www.bing.com/images/search?q=what+is+ceres+%22dawn+logo?&amp;id=8851AB391207DD75515E96730CB8C4FA0976BF1B&amp;FORM=IQFRBA" TargetMode="External"/><Relationship Id="rId10"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Ceres_(dwarf_planet)" TargetMode="External"/><Relationship Id="rId3" Type="http://schemas.openxmlformats.org/officeDocument/2006/relationships/hyperlink" Target="https://en.wikipedia.org/wiki/Space_probe" TargetMode="External"/><Relationship Id="rId7" Type="http://schemas.openxmlformats.org/officeDocument/2006/relationships/hyperlink" Target="https://en.wikipedia.org/wiki/4_Vest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en.wikipedia.org/wiki/Asteroid_belt" TargetMode="External"/><Relationship Id="rId5" Type="http://schemas.openxmlformats.org/officeDocument/2006/relationships/hyperlink" Target="https://en.wikipedia.org/wiki/Protoplanet" TargetMode="External"/><Relationship Id="rId4" Type="http://schemas.openxmlformats.org/officeDocument/2006/relationships/hyperlink" Target="https://en.wikipedia.org/wiki/NASA" TargetMode="External"/><Relationship Id="rId9" Type="http://schemas.openxmlformats.org/officeDocument/2006/relationships/hyperlink" Target="https://en.wikipedia.org/wiki/Dwarf_pla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 Update 2015</a:t>
            </a:r>
            <a:br>
              <a:rPr lang="en-US" dirty="0" smtClean="0"/>
            </a:br>
            <a:r>
              <a:rPr lang="en-US" sz="3600" i="1" dirty="0" smtClean="0"/>
              <a:t>Pluto, Ceres, Mars, Cassini &amp; More…</a:t>
            </a:r>
            <a:endParaRPr lang="en-US" i="1" dirty="0"/>
          </a:p>
        </p:txBody>
      </p:sp>
      <p:sp>
        <p:nvSpPr>
          <p:cNvPr id="3" name="Subtitle 2"/>
          <p:cNvSpPr>
            <a:spLocks noGrp="1"/>
          </p:cNvSpPr>
          <p:nvPr>
            <p:ph type="subTitle" idx="1"/>
          </p:nvPr>
        </p:nvSpPr>
        <p:spPr/>
        <p:txBody>
          <a:bodyPr/>
          <a:lstStyle/>
          <a:p>
            <a:r>
              <a:rPr lang="en-US" dirty="0" smtClean="0"/>
              <a:t>George Gamota</a:t>
            </a:r>
            <a:br>
              <a:rPr lang="en-US" dirty="0" smtClean="0"/>
            </a:br>
            <a:r>
              <a:rPr lang="en-US" dirty="0" smtClean="0"/>
              <a:t>January 6</a:t>
            </a:r>
            <a:r>
              <a:rPr lang="en-US" baseline="30000" dirty="0" smtClean="0"/>
              <a:t>th</a:t>
            </a:r>
            <a:r>
              <a:rPr lang="en-US" dirty="0" smtClean="0"/>
              <a:t> 2016</a:t>
            </a:r>
            <a:endParaRPr lang="en-US" dirty="0"/>
          </a:p>
        </p:txBody>
      </p:sp>
      <p:pic>
        <p:nvPicPr>
          <p:cNvPr id="2050" name="Picture 2" descr="https://tse1.mm.bing.net/th?id=OIP.Md474d9144880efcc6c6f0af0d67b8ceao0&amp;w=99&amp;h=105&amp;c=7&amp;rs=1&amp;qlt=90&amp;pid=3.1&amp;rm=2">
            <a:hlinkClick r:id="rId3"/>
          </p:cNvPr>
          <p:cNvPicPr>
            <a:picLocks noChangeAspect="1" noChangeArrowheads="1"/>
          </p:cNvPicPr>
          <p:nvPr/>
        </p:nvPicPr>
        <p:blipFill>
          <a:blip r:embed="rId4" cstate="print"/>
          <a:srcRect/>
          <a:stretch>
            <a:fillRect/>
          </a:stretch>
        </p:blipFill>
        <p:spPr bwMode="auto">
          <a:xfrm>
            <a:off x="3352800" y="5181600"/>
            <a:ext cx="1293223" cy="1371600"/>
          </a:xfrm>
          <a:prstGeom prst="rect">
            <a:avLst/>
          </a:prstGeom>
          <a:noFill/>
        </p:spPr>
      </p:pic>
      <p:pic>
        <p:nvPicPr>
          <p:cNvPr id="2052" name="Picture 4" descr="https://tse1.mm.bing.net/th?id=OIP.Me2237dbb33aac93f461a0fcf984e80abo0&amp;w=147&amp;h=105&amp;c=7&amp;rs=1&amp;qlt=90&amp;pid=3.1&amp;rm=2">
            <a:hlinkClick r:id="rId5"/>
          </p:cNvPr>
          <p:cNvPicPr>
            <a:picLocks noChangeAspect="1" noChangeArrowheads="1"/>
          </p:cNvPicPr>
          <p:nvPr/>
        </p:nvPicPr>
        <p:blipFill>
          <a:blip r:embed="rId6" cstate="print"/>
          <a:srcRect/>
          <a:stretch>
            <a:fillRect/>
          </a:stretch>
        </p:blipFill>
        <p:spPr bwMode="auto">
          <a:xfrm>
            <a:off x="533400" y="762000"/>
            <a:ext cx="1400175" cy="1000125"/>
          </a:xfrm>
          <a:prstGeom prst="rect">
            <a:avLst/>
          </a:prstGeom>
          <a:noFill/>
        </p:spPr>
      </p:pic>
      <p:pic>
        <p:nvPicPr>
          <p:cNvPr id="2054" name="Picture 6" descr="https://tse1.mm.bing.net/th?id=OIP.Mc0f114e30108bd07f17631d820c63e81o0&amp;w=116&amp;h=105&amp;c=7&amp;rs=1&amp;qlt=90&amp;pid=3.1&amp;rm=2">
            <a:hlinkClick r:id="rId7"/>
          </p:cNvPr>
          <p:cNvPicPr>
            <a:picLocks noChangeAspect="1" noChangeArrowheads="1"/>
          </p:cNvPicPr>
          <p:nvPr/>
        </p:nvPicPr>
        <p:blipFill>
          <a:blip r:embed="rId8" cstate="print"/>
          <a:srcRect/>
          <a:stretch>
            <a:fillRect/>
          </a:stretch>
        </p:blipFill>
        <p:spPr bwMode="auto">
          <a:xfrm>
            <a:off x="5562600" y="838200"/>
            <a:ext cx="1257300" cy="1138073"/>
          </a:xfrm>
          <a:prstGeom prst="rect">
            <a:avLst/>
          </a:prstGeom>
          <a:noFill/>
        </p:spPr>
      </p:pic>
      <p:pic>
        <p:nvPicPr>
          <p:cNvPr id="2062" name="Picture 14" descr="http://www.nasa.gov/centers/jpl/images/content/91884main_craft2-browse.jpg"/>
          <p:cNvPicPr>
            <a:picLocks noChangeAspect="1" noChangeArrowheads="1"/>
          </p:cNvPicPr>
          <p:nvPr/>
        </p:nvPicPr>
        <p:blipFill>
          <a:blip r:embed="rId9" cstate="print"/>
          <a:srcRect/>
          <a:stretch>
            <a:fillRect/>
          </a:stretch>
        </p:blipFill>
        <p:spPr bwMode="auto">
          <a:xfrm>
            <a:off x="2209800" y="762000"/>
            <a:ext cx="1600200" cy="1067333"/>
          </a:xfrm>
          <a:prstGeom prst="rect">
            <a:avLst/>
          </a:prstGeom>
          <a:noFill/>
        </p:spPr>
      </p:pic>
      <p:pic>
        <p:nvPicPr>
          <p:cNvPr id="2066" name="Picture 18" descr="http://4.bp.blogspot.com/-3meYSjcuKSU/TsLvSJ8_3sI/AAAAAAAAC90/bwA2pbn1ZtE/s1600/Messenger+patch.png"/>
          <p:cNvPicPr>
            <a:picLocks noChangeAspect="1" noChangeArrowheads="1"/>
          </p:cNvPicPr>
          <p:nvPr/>
        </p:nvPicPr>
        <p:blipFill>
          <a:blip r:embed="rId10" cstate="print"/>
          <a:srcRect/>
          <a:stretch>
            <a:fillRect/>
          </a:stretch>
        </p:blipFill>
        <p:spPr bwMode="auto">
          <a:xfrm>
            <a:off x="7315200" y="762000"/>
            <a:ext cx="1390412" cy="1295400"/>
          </a:xfrm>
          <a:prstGeom prst="rect">
            <a:avLst/>
          </a:prstGeom>
          <a:noFill/>
        </p:spPr>
      </p:pic>
      <p:pic>
        <p:nvPicPr>
          <p:cNvPr id="2068" name="Picture 20"/>
          <p:cNvPicPr>
            <a:picLocks noChangeAspect="1" noChangeArrowheads="1"/>
          </p:cNvPicPr>
          <p:nvPr/>
        </p:nvPicPr>
        <p:blipFill>
          <a:blip r:embed="rId11" cstate="print"/>
          <a:srcRect/>
          <a:stretch>
            <a:fillRect/>
          </a:stretch>
        </p:blipFill>
        <p:spPr bwMode="auto">
          <a:xfrm>
            <a:off x="3886200" y="1066800"/>
            <a:ext cx="1628775" cy="781050"/>
          </a:xfrm>
          <a:prstGeom prst="rect">
            <a:avLst/>
          </a:prstGeom>
          <a:noFill/>
          <a:ln w="9525">
            <a:noFill/>
            <a:miter lim="800000"/>
            <a:headEnd/>
            <a:tailEnd/>
          </a:ln>
        </p:spPr>
      </p:pic>
      <p:pic>
        <p:nvPicPr>
          <p:cNvPr id="2073" name="Picture 25" descr="http://www.clipartlord.com/wp-content/uploads/2014/03/award-ribbon3.png"/>
          <p:cNvPicPr>
            <a:picLocks noChangeAspect="1" noChangeArrowheads="1"/>
          </p:cNvPicPr>
          <p:nvPr/>
        </p:nvPicPr>
        <p:blipFill>
          <a:blip r:embed="rId12" cstate="print"/>
          <a:srcRect/>
          <a:stretch>
            <a:fillRect/>
          </a:stretch>
        </p:blipFill>
        <p:spPr bwMode="auto">
          <a:xfrm>
            <a:off x="5105400" y="4876800"/>
            <a:ext cx="1021080" cy="170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4578" name="Picture 2" descr="http://pluto.jhuapl.edu/Multimedia/Science-Photos/pics/DPS-Slides-Showwalter-movie1-60s.png"/>
          <p:cNvPicPr>
            <a:picLocks noChangeAspect="1" noChangeArrowheads="1"/>
          </p:cNvPicPr>
          <p:nvPr/>
        </p:nvPicPr>
        <p:blipFill>
          <a:blip r:embed="rId3" cstate="print"/>
          <a:srcRect/>
          <a:stretch>
            <a:fillRect/>
          </a:stretch>
        </p:blipFill>
        <p:spPr bwMode="auto">
          <a:xfrm>
            <a:off x="1" y="-21148"/>
            <a:ext cx="9124302" cy="68791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469209" y="2282428"/>
            <a:ext cx="6225381" cy="1401762"/>
          </a:xfrm>
        </p:spPr>
        <p:txBody>
          <a:bodyPr>
            <a:normAutofit/>
          </a:bodyPr>
          <a:lstStyle/>
          <a:p>
            <a:r>
              <a:rPr lang="en-US" dirty="0" smtClean="0"/>
              <a:t>Surface of Pluto</a:t>
            </a:r>
            <a:endParaRPr lang="en-US" dirty="0"/>
          </a:p>
        </p:txBody>
      </p:sp>
      <p:pic>
        <p:nvPicPr>
          <p:cNvPr id="1026" name="Picture 2" descr="Mountainous Shoreline of Sputnik Planum"/>
          <p:cNvPicPr>
            <a:picLocks noChangeAspect="1" noChangeArrowheads="1"/>
          </p:cNvPicPr>
          <p:nvPr/>
        </p:nvPicPr>
        <p:blipFill>
          <a:blip r:embed="rId3" cstate="print"/>
          <a:srcRect/>
          <a:stretch>
            <a:fillRect/>
          </a:stretch>
        </p:blipFill>
        <p:spPr bwMode="auto">
          <a:xfrm>
            <a:off x="0" y="1"/>
            <a:ext cx="6350000" cy="6858000"/>
          </a:xfrm>
          <a:prstGeom prst="rect">
            <a:avLst/>
          </a:prstGeom>
          <a:noFill/>
        </p:spPr>
      </p:pic>
      <p:sp>
        <p:nvSpPr>
          <p:cNvPr id="4" name="TextBox 3"/>
          <p:cNvSpPr txBox="1"/>
          <p:nvPr/>
        </p:nvSpPr>
        <p:spPr>
          <a:xfrm>
            <a:off x="6781800" y="2209800"/>
            <a:ext cx="1828800" cy="369332"/>
          </a:xfrm>
          <a:prstGeom prst="rect">
            <a:avLst/>
          </a:prstGeom>
          <a:noFill/>
        </p:spPr>
        <p:txBody>
          <a:bodyPr wrap="square" rtlCol="0">
            <a:spAutoFit/>
          </a:bodyPr>
          <a:lstStyle/>
          <a:p>
            <a:r>
              <a:rPr lang="en-US" dirty="0" smtClean="0"/>
              <a:t>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of Pluto</a:t>
            </a:r>
            <a:endParaRPr lang="en-US" dirty="0"/>
          </a:p>
        </p:txBody>
      </p:sp>
      <p:pic>
        <p:nvPicPr>
          <p:cNvPr id="94210" name="Picture 2" descr="2015-09-17-201250"/>
          <p:cNvPicPr>
            <a:picLocks noChangeAspect="1" noChangeArrowheads="1"/>
          </p:cNvPicPr>
          <p:nvPr/>
        </p:nvPicPr>
        <p:blipFill>
          <a:blip r:embed="rId3" cstate="print"/>
          <a:srcRect/>
          <a:stretch>
            <a:fillRect/>
          </a:stretch>
        </p:blipFill>
        <p:spPr bwMode="auto">
          <a:xfrm>
            <a:off x="609600" y="1524000"/>
            <a:ext cx="8152398" cy="533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357019" y="2613819"/>
            <a:ext cx="5668962" cy="1143000"/>
          </a:xfrm>
        </p:spPr>
        <p:txBody>
          <a:bodyPr>
            <a:normAutofit/>
          </a:bodyPr>
          <a:lstStyle/>
          <a:p>
            <a:r>
              <a:rPr lang="en-US" dirty="0" smtClean="0"/>
              <a:t>Badlands on Pluto</a:t>
            </a:r>
            <a:endParaRPr lang="en-US" dirty="0"/>
          </a:p>
        </p:txBody>
      </p:sp>
      <p:pic>
        <p:nvPicPr>
          <p:cNvPr id="31746" name="Picture 2" descr="Pluto’s ‘Badlands’"/>
          <p:cNvPicPr>
            <a:picLocks noChangeAspect="1" noChangeArrowheads="1"/>
          </p:cNvPicPr>
          <p:nvPr/>
        </p:nvPicPr>
        <p:blipFill>
          <a:blip r:embed="rId3" cstate="print"/>
          <a:srcRect/>
          <a:stretch>
            <a:fillRect/>
          </a:stretch>
        </p:blipFill>
        <p:spPr bwMode="auto">
          <a:xfrm>
            <a:off x="0" y="0"/>
            <a:ext cx="7597975"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858962"/>
          </a:xfrm>
        </p:spPr>
        <p:txBody>
          <a:bodyPr/>
          <a:lstStyle/>
          <a:p>
            <a:r>
              <a:rPr lang="en-US" dirty="0" smtClean="0"/>
              <a:t>Ice Volcano</a:t>
            </a:r>
            <a:endParaRPr lang="en-US" dirty="0"/>
          </a:p>
        </p:txBody>
      </p:sp>
      <p:sp>
        <p:nvSpPr>
          <p:cNvPr id="4" name="TextBox 3"/>
          <p:cNvSpPr txBox="1"/>
          <p:nvPr/>
        </p:nvSpPr>
        <p:spPr>
          <a:xfrm>
            <a:off x="6781800" y="2362200"/>
            <a:ext cx="2133600" cy="3970318"/>
          </a:xfrm>
          <a:prstGeom prst="rect">
            <a:avLst/>
          </a:prstGeom>
          <a:noFill/>
        </p:spPr>
        <p:txBody>
          <a:bodyPr wrap="square" rtlCol="0">
            <a:spAutoFit/>
          </a:bodyPr>
          <a:lstStyle/>
          <a:p>
            <a:r>
              <a:rPr lang="en-US" dirty="0" smtClean="0"/>
              <a:t>The feature Wright Mons, located south of Sputnik Planum on Pluto, is an unusual feature that's about 100 miles wide and 2 mile high. It displays a summit depression (visible in the center of the image) that's approximately 35 miles (56 kilometers) across</a:t>
            </a:r>
            <a:endParaRPr lang="en-US" dirty="0"/>
          </a:p>
        </p:txBody>
      </p:sp>
      <p:pic>
        <p:nvPicPr>
          <p:cNvPr id="7170" name="Picture 2" descr="Neil deGrasse Tyson weighs in on New Horizons’ Pluto discoveries"/>
          <p:cNvPicPr>
            <a:picLocks noChangeAspect="1" noChangeArrowheads="1"/>
          </p:cNvPicPr>
          <p:nvPr/>
        </p:nvPicPr>
        <p:blipFill>
          <a:blip r:embed="rId3" cstate="print"/>
          <a:srcRect/>
          <a:stretch>
            <a:fillRect/>
          </a:stretch>
        </p:blipFill>
        <p:spPr bwMode="auto">
          <a:xfrm>
            <a:off x="0" y="2514600"/>
            <a:ext cx="6781800" cy="4343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Terrains on Pluto</a:t>
            </a:r>
            <a:endParaRPr lang="en-US" dirty="0"/>
          </a:p>
        </p:txBody>
      </p:sp>
      <p:pic>
        <p:nvPicPr>
          <p:cNvPr id="89090" name="Picture 2" descr=" Looking across Pluto’s Sputnik Planum and the mountains and craters that surround it. Image: NASA/JHUAPL/SwRI."/>
          <p:cNvPicPr>
            <a:picLocks noChangeAspect="1" noChangeArrowheads="1"/>
          </p:cNvPicPr>
          <p:nvPr/>
        </p:nvPicPr>
        <p:blipFill>
          <a:blip r:embed="rId3" cstate="print"/>
          <a:srcRect/>
          <a:stretch>
            <a:fillRect/>
          </a:stretch>
        </p:blipFill>
        <p:spPr bwMode="auto">
          <a:xfrm>
            <a:off x="533400" y="1447800"/>
            <a:ext cx="8323385" cy="5410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Pluto and Charon</a:t>
            </a:r>
            <a:endParaRPr lang="en-US" dirty="0"/>
          </a:p>
        </p:txBody>
      </p:sp>
      <p:pic>
        <p:nvPicPr>
          <p:cNvPr id="96258" name="Picture 2"/>
          <p:cNvPicPr>
            <a:picLocks noChangeAspect="1" noChangeArrowheads="1"/>
          </p:cNvPicPr>
          <p:nvPr/>
        </p:nvPicPr>
        <p:blipFill>
          <a:blip r:embed="rId3" cstate="print"/>
          <a:srcRect/>
          <a:stretch>
            <a:fillRect/>
          </a:stretch>
        </p:blipFill>
        <p:spPr bwMode="auto">
          <a:xfrm>
            <a:off x="457200" y="1600200"/>
            <a:ext cx="82409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Charon</a:t>
            </a:r>
            <a:endParaRPr lang="en-US" dirty="0"/>
          </a:p>
        </p:txBody>
      </p:sp>
      <p:pic>
        <p:nvPicPr>
          <p:cNvPr id="97282" name="Picture 2"/>
          <p:cNvPicPr>
            <a:picLocks noChangeAspect="1" noChangeArrowheads="1"/>
          </p:cNvPicPr>
          <p:nvPr/>
        </p:nvPicPr>
        <p:blipFill>
          <a:blip r:embed="rId3" cstate="print"/>
          <a:srcRect/>
          <a:stretch>
            <a:fillRect/>
          </a:stretch>
        </p:blipFill>
        <p:spPr bwMode="auto">
          <a:xfrm>
            <a:off x="1524000" y="1447800"/>
            <a:ext cx="6328642"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cdn.phys.org/newman/gfx/news/hires/2015/newfindingsf.jpg"/>
          <p:cNvPicPr>
            <a:picLocks noChangeAspect="1" noChangeArrowheads="1"/>
          </p:cNvPicPr>
          <p:nvPr/>
        </p:nvPicPr>
        <p:blipFill>
          <a:blip r:embed="rId3" cstate="print"/>
          <a:srcRect t="-2110" b="-2110"/>
          <a:stretch>
            <a:fillRect/>
          </a:stretch>
        </p:blipFill>
        <p:spPr bwMode="auto">
          <a:xfrm>
            <a:off x="304800" y="-29718000"/>
            <a:ext cx="7315200" cy="5009987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457700" y="2171700"/>
            <a:ext cx="8229600" cy="1143000"/>
          </a:xfrm>
        </p:spPr>
        <p:txBody>
          <a:bodyPr/>
          <a:lstStyle/>
          <a:p>
            <a:r>
              <a:rPr lang="en-US" dirty="0" smtClean="0"/>
              <a:t>Goodbye Pluto</a:t>
            </a:r>
            <a:endParaRPr lang="en-US" dirty="0"/>
          </a:p>
        </p:txBody>
      </p:sp>
      <p:pic>
        <p:nvPicPr>
          <p:cNvPr id="102402" name="Picture 2" descr="Image credit: NASA/Johns Hopkins University Applied Physics Laboratory/Southwest Research Institute, of a backlit Pluto."/>
          <p:cNvPicPr>
            <a:picLocks noChangeAspect="1" noChangeArrowheads="1"/>
          </p:cNvPicPr>
          <p:nvPr/>
        </p:nvPicPr>
        <p:blipFill>
          <a:blip r:embed="rId3" cstate="print"/>
          <a:srcRect/>
          <a:stretch>
            <a:fillRect/>
          </a:stretch>
        </p:blipFill>
        <p:spPr bwMode="auto">
          <a:xfrm>
            <a:off x="0" y="0"/>
            <a:ext cx="7010400" cy="7010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Headlines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0705" y="0"/>
            <a:ext cx="9013295" cy="3686176"/>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914400" y="3733800"/>
            <a:ext cx="747712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New Horizons</a:t>
            </a:r>
            <a:br>
              <a:rPr lang="en-US" dirty="0" smtClean="0"/>
            </a:br>
            <a:r>
              <a:rPr lang="en-US" dirty="0" smtClean="0"/>
              <a:t>Flight Path</a:t>
            </a:r>
            <a:br>
              <a:rPr lang="en-US" dirty="0" smtClean="0"/>
            </a:br>
            <a:r>
              <a:rPr lang="en-US" sz="3100" dirty="0" smtClean="0"/>
              <a:t>Launched January 19</a:t>
            </a:r>
            <a:r>
              <a:rPr lang="en-US" sz="3100" baseline="30000" dirty="0" smtClean="0"/>
              <a:t>th</a:t>
            </a:r>
            <a:r>
              <a:rPr lang="en-US" sz="3100" dirty="0" smtClean="0"/>
              <a:t> 2006</a:t>
            </a:r>
            <a:br>
              <a:rPr lang="en-US" sz="3100" dirty="0" smtClean="0"/>
            </a:br>
            <a:r>
              <a:rPr lang="en-US" sz="3100" dirty="0" smtClean="0"/>
              <a:t>Arrived to Pluto System July 14</a:t>
            </a:r>
            <a:r>
              <a:rPr lang="en-US" sz="3100" baseline="30000" dirty="0" smtClean="0"/>
              <a:t>th</a:t>
            </a:r>
            <a:r>
              <a:rPr lang="en-US" sz="3100" dirty="0" smtClean="0"/>
              <a:t>  2015</a:t>
            </a:r>
            <a:br>
              <a:rPr lang="en-US" sz="3100" dirty="0" smtClean="0"/>
            </a:br>
            <a:r>
              <a:rPr lang="en-US" sz="3100" dirty="0" smtClean="0"/>
              <a:t>Distance travelled 4.76 B miles @ 45,000 mph</a:t>
            </a:r>
            <a:endParaRPr lang="en-US" sz="3100" dirty="0"/>
          </a:p>
        </p:txBody>
      </p:sp>
      <p:pic>
        <p:nvPicPr>
          <p:cNvPr id="17410" name="Picture 2" descr="Map"/>
          <p:cNvPicPr>
            <a:picLocks noChangeAspect="1" noChangeArrowheads="1"/>
          </p:cNvPicPr>
          <p:nvPr/>
        </p:nvPicPr>
        <p:blipFill>
          <a:blip r:embed="rId3" cstate="print"/>
          <a:srcRect/>
          <a:stretch>
            <a:fillRect/>
          </a:stretch>
        </p:blipFill>
        <p:spPr bwMode="auto">
          <a:xfrm>
            <a:off x="0" y="2819400"/>
            <a:ext cx="9178636" cy="4038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dirty="0" smtClean="0"/>
              <a:t>How NASA Is Steering New Horizons Toward a Tiny Space Rock in the Kuiper Belt</a:t>
            </a:r>
            <a:endParaRPr lang="en-US" dirty="0"/>
          </a:p>
        </p:txBody>
      </p:sp>
      <p:pic>
        <p:nvPicPr>
          <p:cNvPr id="1026" name="Picture 2" descr="New Horizons has closed more a gap of more than 3.5 million miles between its trajectory and MU69’s orbit through a series of four fuel burns, completed today. The graphic above exaggerates the distance traveled between each burn to show the impact of each course correction. At a proper scale relative to the nearly 870 million mile distance remaining between New Horizons and MU69, the four burns would appear to be stacked directly on top of one another."/>
          <p:cNvPicPr>
            <a:picLocks noChangeAspect="1" noChangeArrowheads="1"/>
          </p:cNvPicPr>
          <p:nvPr/>
        </p:nvPicPr>
        <p:blipFill>
          <a:blip r:embed="rId3" cstate="print"/>
          <a:srcRect/>
          <a:stretch>
            <a:fillRect/>
          </a:stretch>
        </p:blipFill>
        <p:spPr bwMode="auto">
          <a:xfrm>
            <a:off x="0" y="2285999"/>
            <a:ext cx="9144000" cy="4572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Dawn Mission</a:t>
            </a:r>
            <a:endParaRPr lang="en-US" dirty="0"/>
          </a:p>
        </p:txBody>
      </p:sp>
      <p:sp>
        <p:nvSpPr>
          <p:cNvPr id="4" name="Content Placeholder 3"/>
          <p:cNvSpPr>
            <a:spLocks noGrp="1"/>
          </p:cNvSpPr>
          <p:nvPr>
            <p:ph idx="1"/>
          </p:nvPr>
        </p:nvSpPr>
        <p:spPr/>
        <p:txBody>
          <a:bodyPr>
            <a:normAutofit fontScale="92500" lnSpcReduction="20000"/>
          </a:bodyPr>
          <a:lstStyle/>
          <a:p>
            <a:r>
              <a:rPr lang="en-US" b="1" i="1" dirty="0" smtClean="0"/>
              <a:t>Dawn</a:t>
            </a:r>
            <a:r>
              <a:rPr lang="en-US" dirty="0" smtClean="0"/>
              <a:t> is a </a:t>
            </a:r>
            <a:r>
              <a:rPr lang="en-US" dirty="0" smtClean="0">
                <a:hlinkClick r:id="rId3" tooltip="Space probe"/>
              </a:rPr>
              <a:t>space probe</a:t>
            </a:r>
            <a:r>
              <a:rPr lang="en-US" dirty="0" smtClean="0"/>
              <a:t> launched by </a:t>
            </a:r>
            <a:r>
              <a:rPr lang="en-US" dirty="0" smtClean="0">
                <a:hlinkClick r:id="rId4" tooltip="NASA"/>
              </a:rPr>
              <a:t>NASA</a:t>
            </a:r>
            <a:r>
              <a:rPr lang="en-US" dirty="0" smtClean="0"/>
              <a:t> in September 2007 with the mission of studying two of the three known </a:t>
            </a:r>
            <a:r>
              <a:rPr lang="en-US" dirty="0" smtClean="0">
                <a:hlinkClick r:id="rId5" tooltip="Protoplanet"/>
              </a:rPr>
              <a:t>protoplanets</a:t>
            </a:r>
            <a:r>
              <a:rPr lang="en-US" dirty="0" smtClean="0"/>
              <a:t> of the </a:t>
            </a:r>
            <a:r>
              <a:rPr lang="en-US" dirty="0" smtClean="0">
                <a:hlinkClick r:id="rId6" tooltip="Asteroid belt"/>
              </a:rPr>
              <a:t>asteroid belt</a:t>
            </a:r>
            <a:r>
              <a:rPr lang="en-US" dirty="0" smtClean="0"/>
              <a:t>, </a:t>
            </a:r>
            <a:r>
              <a:rPr lang="en-US" dirty="0" smtClean="0">
                <a:hlinkClick r:id="rId7" tooltip="4 Vesta"/>
              </a:rPr>
              <a:t>Vesta</a:t>
            </a:r>
            <a:r>
              <a:rPr lang="en-US" dirty="0" smtClean="0"/>
              <a:t> and </a:t>
            </a:r>
            <a:r>
              <a:rPr lang="en-US" dirty="0" smtClean="0">
                <a:hlinkClick r:id="rId8" tooltip="Ceres (dwarf planet)"/>
              </a:rPr>
              <a:t>Ceres</a:t>
            </a:r>
            <a:r>
              <a:rPr lang="en-US" dirty="0" smtClean="0"/>
              <a:t>. </a:t>
            </a:r>
          </a:p>
          <a:p>
            <a:r>
              <a:rPr lang="en-US" dirty="0" smtClean="0"/>
              <a:t>It is currently in orbit about its second target, the </a:t>
            </a:r>
            <a:r>
              <a:rPr lang="en-US" dirty="0" smtClean="0">
                <a:hlinkClick r:id="rId9" tooltip="Dwarf planet"/>
              </a:rPr>
              <a:t>dwarf planet</a:t>
            </a:r>
            <a:r>
              <a:rPr lang="en-US" dirty="0" smtClean="0"/>
              <a:t> Ceres. </a:t>
            </a:r>
            <a:r>
              <a:rPr lang="en-US" i="1" dirty="0" smtClean="0"/>
              <a:t>Dawn</a:t>
            </a:r>
            <a:r>
              <a:rPr lang="en-US" dirty="0" smtClean="0"/>
              <a:t> is the first spacecraft to orbit two extraterrestrial bodies. New Horizons is the second.</a:t>
            </a:r>
          </a:p>
          <a:p>
            <a:r>
              <a:rPr lang="en-US" dirty="0" smtClean="0"/>
              <a:t>The Dawn mission to Vesta and Ceres is managed by NASA's Jet Propulsion Laboratory (JPL) in Pasadena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3954860" y="2141140"/>
            <a:ext cx="8229600" cy="1204119"/>
          </a:xfrm>
        </p:spPr>
        <p:txBody>
          <a:bodyPr/>
          <a:lstStyle/>
          <a:p>
            <a:r>
              <a:rPr lang="en-US" dirty="0" smtClean="0"/>
              <a:t>Ceres’ Light Spots</a:t>
            </a:r>
            <a:endParaRPr lang="en-US" dirty="0"/>
          </a:p>
        </p:txBody>
      </p:sp>
      <p:pic>
        <p:nvPicPr>
          <p:cNvPr id="74754" name="Picture 2" descr="Occator Crater, with its bizarre bright spots. Image: NASA/JPL–Caltech/UCLA/MPS/DLR/IDA."/>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&amp; South Pole on Ceres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066800" y="1543050"/>
            <a:ext cx="71628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 Spot on Ceres </a:t>
            </a:r>
            <a:endParaRPr lang="en-US" dirty="0"/>
          </a:p>
        </p:txBody>
      </p:sp>
      <p:pic>
        <p:nvPicPr>
          <p:cNvPr id="1026" name="Picture 2" descr="False-Color View of Occator Crater "/>
          <p:cNvPicPr>
            <a:picLocks noChangeAspect="1" noChangeArrowheads="1"/>
          </p:cNvPicPr>
          <p:nvPr/>
        </p:nvPicPr>
        <p:blipFill>
          <a:blip r:embed="rId3" cstate="print"/>
          <a:srcRect/>
          <a:stretch>
            <a:fillRect/>
          </a:stretch>
        </p:blipFill>
        <p:spPr bwMode="auto">
          <a:xfrm>
            <a:off x="0" y="1676401"/>
            <a:ext cx="9224211" cy="5181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Newest Pictures from Ceres</a:t>
            </a:r>
            <a:endParaRPr lang="en-US" dirty="0"/>
          </a:p>
        </p:txBody>
      </p:sp>
      <p:pic>
        <p:nvPicPr>
          <p:cNvPr id="54274" name="Picture 2" descr="NASA Dawn Mission Returns Closet Images of Dwarf Planet Ceres "/>
          <p:cNvPicPr>
            <a:picLocks noChangeAspect="1" noChangeArrowheads="1"/>
          </p:cNvPicPr>
          <p:nvPr/>
        </p:nvPicPr>
        <p:blipFill>
          <a:blip r:embed="rId3" cstate="print"/>
          <a:srcRect/>
          <a:stretch>
            <a:fillRect/>
          </a:stretch>
        </p:blipFill>
        <p:spPr bwMode="auto">
          <a:xfrm>
            <a:off x="304800" y="1809750"/>
            <a:ext cx="8572500" cy="50482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the 2015 Winner is Pluto</a:t>
            </a:r>
            <a:endParaRPr lang="en-US" dirty="0"/>
          </a:p>
        </p:txBody>
      </p:sp>
      <p:pic>
        <p:nvPicPr>
          <p:cNvPr id="1026" name="Picture 2" descr="Gallery Image"/>
          <p:cNvPicPr>
            <a:picLocks noChangeAspect="1" noChangeArrowheads="1"/>
          </p:cNvPicPr>
          <p:nvPr/>
        </p:nvPicPr>
        <p:blipFill>
          <a:blip r:embed="rId3" cstate="print"/>
          <a:srcRect/>
          <a:stretch>
            <a:fillRect/>
          </a:stretch>
        </p:blipFill>
        <p:spPr bwMode="auto">
          <a:xfrm>
            <a:off x="0" y="1142999"/>
            <a:ext cx="9144000" cy="5715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Covered Today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New Horizons</a:t>
            </a:r>
          </a:p>
          <a:p>
            <a:pPr lvl="1"/>
            <a:r>
              <a:rPr lang="en-US" dirty="0" smtClean="0"/>
              <a:t>Pluto</a:t>
            </a:r>
          </a:p>
          <a:p>
            <a:pPr lvl="1"/>
            <a:r>
              <a:rPr lang="en-US" dirty="0" smtClean="0"/>
              <a:t>Kuiper Belt </a:t>
            </a:r>
          </a:p>
          <a:p>
            <a:r>
              <a:rPr lang="en-US" dirty="0" smtClean="0"/>
              <a:t>Ceres</a:t>
            </a:r>
          </a:p>
          <a:p>
            <a:r>
              <a:rPr lang="en-US" dirty="0" smtClean="0"/>
              <a:t>Cassini</a:t>
            </a:r>
          </a:p>
          <a:p>
            <a:r>
              <a:rPr lang="en-US" dirty="0" smtClean="0"/>
              <a:t>comet 67P/Churyumov-Gerasimenko, which is currently under scrutiny by the European Space Agency’s Rosetta spacecraft</a:t>
            </a:r>
          </a:p>
          <a:p>
            <a:r>
              <a:rPr lang="en-US" dirty="0" smtClean="0"/>
              <a:t>Mars</a:t>
            </a:r>
          </a:p>
          <a:p>
            <a:r>
              <a:rPr lang="en-US" dirty="0" smtClean="0"/>
              <a:t>Mercury</a:t>
            </a:r>
          </a:p>
          <a:p>
            <a:r>
              <a:rPr lang="en-US" dirty="0" smtClean="0"/>
              <a:t>What to expect in 2016</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New Horizons</a:t>
            </a:r>
            <a:br>
              <a:rPr lang="en-US" dirty="0" smtClean="0"/>
            </a:br>
            <a:r>
              <a:rPr lang="en-US" dirty="0" smtClean="0"/>
              <a:t>Journey to the 9</a:t>
            </a:r>
            <a:r>
              <a:rPr lang="en-US" baseline="30000" dirty="0" smtClean="0"/>
              <a:t>th</a:t>
            </a:r>
            <a:r>
              <a:rPr lang="en-US" dirty="0" smtClean="0"/>
              <a:t> Planet</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0" y="2606396"/>
            <a:ext cx="9144000" cy="4251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Excitement</a:t>
            </a:r>
            <a:endParaRPr lang="en-US" dirty="0"/>
          </a:p>
        </p:txBody>
      </p:sp>
      <p:pic>
        <p:nvPicPr>
          <p:cNvPr id="1026" name="Picture 2" descr="2015-09-17-200822"/>
          <p:cNvPicPr>
            <a:picLocks noChangeAspect="1" noChangeArrowheads="1"/>
          </p:cNvPicPr>
          <p:nvPr/>
        </p:nvPicPr>
        <p:blipFill>
          <a:blip r:embed="rId3" cstate="print"/>
          <a:srcRect/>
          <a:stretch>
            <a:fillRect/>
          </a:stretch>
        </p:blipFill>
        <p:spPr bwMode="auto">
          <a:xfrm>
            <a:off x="838200" y="1600200"/>
            <a:ext cx="7732055" cy="5257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Horizons</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133350" y="1304925"/>
            <a:ext cx="9010650"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Pluto Day (6.4 Earth days 154 hrs)</a:t>
            </a:r>
            <a:endParaRPr lang="en-US" dirty="0"/>
          </a:p>
        </p:txBody>
      </p:sp>
      <p:pic>
        <p:nvPicPr>
          <p:cNvPr id="1026" name="Picture 2" descr="Plutoday"/>
          <p:cNvPicPr>
            <a:picLocks noChangeAspect="1" noChangeArrowheads="1"/>
          </p:cNvPicPr>
          <p:nvPr/>
        </p:nvPicPr>
        <p:blipFill>
          <a:blip r:embed="rId3" cstate="print"/>
          <a:srcRect/>
          <a:stretch>
            <a:fillRect/>
          </a:stretch>
        </p:blipFill>
        <p:spPr bwMode="auto">
          <a:xfrm>
            <a:off x="0" y="1718109"/>
            <a:ext cx="9144000" cy="513989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Charon in Pluto Day</a:t>
            </a:r>
            <a:endParaRPr lang="en-US" dirty="0"/>
          </a:p>
        </p:txBody>
      </p:sp>
      <p:pic>
        <p:nvPicPr>
          <p:cNvPr id="27650" name="Picture 2" descr="Charon's day"/>
          <p:cNvPicPr>
            <a:picLocks noChangeAspect="1" noChangeArrowheads="1"/>
          </p:cNvPicPr>
          <p:nvPr/>
        </p:nvPicPr>
        <p:blipFill>
          <a:blip r:embed="rId3" cstate="print"/>
          <a:srcRect/>
          <a:stretch>
            <a:fillRect/>
          </a:stretch>
        </p:blipFill>
        <p:spPr bwMode="auto">
          <a:xfrm>
            <a:off x="1447800" y="1302131"/>
            <a:ext cx="6248400" cy="555586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2178</Words>
  <Application>Microsoft Office PowerPoint</Application>
  <PresentationFormat>On-screen Show (4:3)</PresentationFormat>
  <Paragraphs>141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Space Update 2015 Pluto, Ceres, Mars, Cassini &amp; More…</vt:lpstr>
      <vt:lpstr>Headlines</vt:lpstr>
      <vt:lpstr>And the 2015 Winner is Pluto</vt:lpstr>
      <vt:lpstr>Topics to be Covered Today</vt:lpstr>
      <vt:lpstr>New Horizons Journey to the 9th Planet</vt:lpstr>
      <vt:lpstr>Excitement</vt:lpstr>
      <vt:lpstr>New Horizons</vt:lpstr>
      <vt:lpstr>Pluto Day (6.4 Earth days 154 hrs)</vt:lpstr>
      <vt:lpstr>Charon in Pluto Day</vt:lpstr>
      <vt:lpstr>Slide 10</vt:lpstr>
      <vt:lpstr>Surface of Pluto</vt:lpstr>
      <vt:lpstr>Surface of Pluto</vt:lpstr>
      <vt:lpstr>Badlands on Pluto</vt:lpstr>
      <vt:lpstr>Ice Volcano</vt:lpstr>
      <vt:lpstr>Different Terrains on Pluto</vt:lpstr>
      <vt:lpstr>Pluto and Charon</vt:lpstr>
      <vt:lpstr>Charon</vt:lpstr>
      <vt:lpstr>Slide 18</vt:lpstr>
      <vt:lpstr>Goodbye Pluto</vt:lpstr>
      <vt:lpstr>New Horizons Flight Path Launched January 19th 2006 Arrived to Pluto System July 14th  2015 Distance travelled 4.76 B miles @ 45,000 mph</vt:lpstr>
      <vt:lpstr>How NASA Is Steering New Horizons Toward a Tiny Space Rock in the Kuiper Belt</vt:lpstr>
      <vt:lpstr>Dawn Mission</vt:lpstr>
      <vt:lpstr>Ceres’ Light Spots</vt:lpstr>
      <vt:lpstr>North &amp; South Pole on Ceres</vt:lpstr>
      <vt:lpstr>Bright Spot on Ceres </vt:lpstr>
      <vt:lpstr>Newest Pictures from Ceres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Update 2015</dc:title>
  <dc:creator>George Gamota</dc:creator>
  <cp:lastModifiedBy>GeorgeGamota_N0N8H0</cp:lastModifiedBy>
  <cp:revision>254</cp:revision>
  <dcterms:created xsi:type="dcterms:W3CDTF">2015-11-15T06:01:33Z</dcterms:created>
  <dcterms:modified xsi:type="dcterms:W3CDTF">2016-01-06T17:42:07Z</dcterms:modified>
</cp:coreProperties>
</file>