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1" r:id="rId6"/>
    <p:sldId id="265" r:id="rId7"/>
    <p:sldId id="257" r:id="rId8"/>
    <p:sldId id="260" r:id="rId9"/>
    <p:sldId id="259" r:id="rId10"/>
    <p:sldId id="258" r:id="rId11"/>
  </p:sldIdLst>
  <p:sldSz cx="12192000" cy="6858000"/>
  <p:notesSz cx="6854825"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1C8B3-5FA5-4D18-8409-1E68C481635D}" v="3" dt="2025-02-26T13:12:48.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94660"/>
  </p:normalViewPr>
  <p:slideViewPr>
    <p:cSldViewPr snapToGrid="0">
      <p:cViewPr varScale="1">
        <p:scale>
          <a:sx n="87" d="100"/>
          <a:sy n="87" d="100"/>
        </p:scale>
        <p:origin x="57"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udy" userId="ed8b8e9dd28a53ec" providerId="LiveId" clId="{5951C8B3-5FA5-4D18-8409-1E68C481635D}"/>
    <pc:docChg chg="undo custSel addSld modSld">
      <pc:chgData name="John Rudy" userId="ed8b8e9dd28a53ec" providerId="LiveId" clId="{5951C8B3-5FA5-4D18-8409-1E68C481635D}" dt="2025-02-26T13:26:08.600" v="223" actId="20577"/>
      <pc:docMkLst>
        <pc:docMk/>
      </pc:docMkLst>
      <pc:sldChg chg="addSp delSp modSp new mod">
        <pc:chgData name="John Rudy" userId="ed8b8e9dd28a53ec" providerId="LiveId" clId="{5951C8B3-5FA5-4D18-8409-1E68C481635D}" dt="2025-02-25T23:54:36.920" v="91" actId="255"/>
        <pc:sldMkLst>
          <pc:docMk/>
          <pc:sldMk cId="1610044359" sldId="261"/>
        </pc:sldMkLst>
        <pc:spChg chg="mod">
          <ac:chgData name="John Rudy" userId="ed8b8e9dd28a53ec" providerId="LiveId" clId="{5951C8B3-5FA5-4D18-8409-1E68C481635D}" dt="2025-02-25T23:09:41.146" v="24" actId="20577"/>
          <ac:spMkLst>
            <pc:docMk/>
            <pc:sldMk cId="1610044359" sldId="261"/>
            <ac:spMk id="2" creationId="{EBDB29C1-F3BF-6E3C-E459-28D60A8D2DD6}"/>
          </ac:spMkLst>
        </pc:spChg>
        <pc:spChg chg="del mod">
          <ac:chgData name="John Rudy" userId="ed8b8e9dd28a53ec" providerId="LiveId" clId="{5951C8B3-5FA5-4D18-8409-1E68C481635D}" dt="2025-02-25T23:11:06.696" v="26" actId="22"/>
          <ac:spMkLst>
            <pc:docMk/>
            <pc:sldMk cId="1610044359" sldId="261"/>
            <ac:spMk id="3" creationId="{F6698722-AF67-1A6E-52ED-2FAA571FD97E}"/>
          </ac:spMkLst>
        </pc:spChg>
        <pc:spChg chg="add mod">
          <ac:chgData name="John Rudy" userId="ed8b8e9dd28a53ec" providerId="LiveId" clId="{5951C8B3-5FA5-4D18-8409-1E68C481635D}" dt="2025-02-25T23:54:36.920" v="91" actId="255"/>
          <ac:spMkLst>
            <pc:docMk/>
            <pc:sldMk cId="1610044359" sldId="261"/>
            <ac:spMk id="6" creationId="{58ADA7E7-978C-B09B-58BB-0913E6A2B3A7}"/>
          </ac:spMkLst>
        </pc:spChg>
        <pc:picChg chg="add mod ord">
          <ac:chgData name="John Rudy" userId="ed8b8e9dd28a53ec" providerId="LiveId" clId="{5951C8B3-5FA5-4D18-8409-1E68C481635D}" dt="2025-02-25T23:11:15.206" v="28" actId="14100"/>
          <ac:picMkLst>
            <pc:docMk/>
            <pc:sldMk cId="1610044359" sldId="261"/>
            <ac:picMk id="5" creationId="{6A30D5E6-6CC9-9E3B-2294-1114DFF5657C}"/>
          </ac:picMkLst>
        </pc:picChg>
      </pc:sldChg>
      <pc:sldChg chg="addSp modSp new mod">
        <pc:chgData name="John Rudy" userId="ed8b8e9dd28a53ec" providerId="LiveId" clId="{5951C8B3-5FA5-4D18-8409-1E68C481635D}" dt="2025-02-26T13:07:48.285" v="117" actId="1076"/>
        <pc:sldMkLst>
          <pc:docMk/>
          <pc:sldMk cId="2437925728" sldId="262"/>
        </pc:sldMkLst>
        <pc:spChg chg="mod">
          <ac:chgData name="John Rudy" userId="ed8b8e9dd28a53ec" providerId="LiveId" clId="{5951C8B3-5FA5-4D18-8409-1E68C481635D}" dt="2025-02-26T13:07:33.045" v="114" actId="20577"/>
          <ac:spMkLst>
            <pc:docMk/>
            <pc:sldMk cId="2437925728" sldId="262"/>
            <ac:spMk id="2" creationId="{738B2E9F-4EA1-4815-C110-06FF25904CEC}"/>
          </ac:spMkLst>
        </pc:spChg>
        <pc:spChg chg="add mod">
          <ac:chgData name="John Rudy" userId="ed8b8e9dd28a53ec" providerId="LiveId" clId="{5951C8B3-5FA5-4D18-8409-1E68C481635D}" dt="2025-02-26T13:07:48.285" v="117" actId="1076"/>
          <ac:spMkLst>
            <pc:docMk/>
            <pc:sldMk cId="2437925728" sldId="262"/>
            <ac:spMk id="4" creationId="{A0342AAC-90C4-3A50-1119-4F16805D65F5}"/>
          </ac:spMkLst>
        </pc:spChg>
      </pc:sldChg>
      <pc:sldChg chg="addSp modSp new mod">
        <pc:chgData name="John Rudy" userId="ed8b8e9dd28a53ec" providerId="LiveId" clId="{5951C8B3-5FA5-4D18-8409-1E68C481635D}" dt="2025-02-26T13:19:08.643" v="173" actId="1076"/>
        <pc:sldMkLst>
          <pc:docMk/>
          <pc:sldMk cId="3940629283" sldId="263"/>
        </pc:sldMkLst>
        <pc:spChg chg="mod">
          <ac:chgData name="John Rudy" userId="ed8b8e9dd28a53ec" providerId="LiveId" clId="{5951C8B3-5FA5-4D18-8409-1E68C481635D}" dt="2025-02-26T13:13:18.187" v="149" actId="1076"/>
          <ac:spMkLst>
            <pc:docMk/>
            <pc:sldMk cId="3940629283" sldId="263"/>
            <ac:spMk id="2" creationId="{ACB29EB5-A8F3-5302-E15E-1DBF00800C2F}"/>
          </ac:spMkLst>
        </pc:spChg>
        <pc:spChg chg="add mod">
          <ac:chgData name="John Rudy" userId="ed8b8e9dd28a53ec" providerId="LiveId" clId="{5951C8B3-5FA5-4D18-8409-1E68C481635D}" dt="2025-02-26T13:19:01.631" v="172" actId="1076"/>
          <ac:spMkLst>
            <pc:docMk/>
            <pc:sldMk cId="3940629283" sldId="263"/>
            <ac:spMk id="4" creationId="{6F700EA5-C743-F87B-FA01-0B1CE48A0304}"/>
          </ac:spMkLst>
        </pc:spChg>
        <pc:spChg chg="add mod">
          <ac:chgData name="John Rudy" userId="ed8b8e9dd28a53ec" providerId="LiveId" clId="{5951C8B3-5FA5-4D18-8409-1E68C481635D}" dt="2025-02-26T13:19:08.643" v="173" actId="1076"/>
          <ac:spMkLst>
            <pc:docMk/>
            <pc:sldMk cId="3940629283" sldId="263"/>
            <ac:spMk id="6" creationId="{D1521B12-8386-05EC-AB37-EB0583FBB6E7}"/>
          </ac:spMkLst>
        </pc:spChg>
        <pc:picChg chg="add mod">
          <ac:chgData name="John Rudy" userId="ed8b8e9dd28a53ec" providerId="LiveId" clId="{5951C8B3-5FA5-4D18-8409-1E68C481635D}" dt="2025-02-26T13:13:51.533" v="155" actId="1076"/>
          <ac:picMkLst>
            <pc:docMk/>
            <pc:sldMk cId="3940629283" sldId="263"/>
            <ac:picMk id="7" creationId="{886EEE05-71B8-2526-EE03-2BCE3E785A30}"/>
          </ac:picMkLst>
        </pc:picChg>
      </pc:sldChg>
      <pc:sldChg chg="addSp modSp new mod">
        <pc:chgData name="John Rudy" userId="ed8b8e9dd28a53ec" providerId="LiveId" clId="{5951C8B3-5FA5-4D18-8409-1E68C481635D}" dt="2025-02-26T13:17:05.776" v="168" actId="255"/>
        <pc:sldMkLst>
          <pc:docMk/>
          <pc:sldMk cId="4252307581" sldId="264"/>
        </pc:sldMkLst>
        <pc:spChg chg="add mod">
          <ac:chgData name="John Rudy" userId="ed8b8e9dd28a53ec" providerId="LiveId" clId="{5951C8B3-5FA5-4D18-8409-1E68C481635D}" dt="2025-02-26T13:16:40.407" v="166" actId="255"/>
          <ac:spMkLst>
            <pc:docMk/>
            <pc:sldMk cId="4252307581" sldId="264"/>
            <ac:spMk id="4" creationId="{9446E320-9639-DB3A-8BF4-676735728597}"/>
          </ac:spMkLst>
        </pc:spChg>
        <pc:spChg chg="add mod">
          <ac:chgData name="John Rudy" userId="ed8b8e9dd28a53ec" providerId="LiveId" clId="{5951C8B3-5FA5-4D18-8409-1E68C481635D}" dt="2025-02-26T13:17:05.776" v="168" actId="255"/>
          <ac:spMkLst>
            <pc:docMk/>
            <pc:sldMk cId="4252307581" sldId="264"/>
            <ac:spMk id="6" creationId="{871BE2CB-B730-F412-A52B-64A37F40C72A}"/>
          </ac:spMkLst>
        </pc:spChg>
      </pc:sldChg>
      <pc:sldChg chg="addSp modSp new mod">
        <pc:chgData name="John Rudy" userId="ed8b8e9dd28a53ec" providerId="LiveId" clId="{5951C8B3-5FA5-4D18-8409-1E68C481635D}" dt="2025-02-26T13:26:08.600" v="223" actId="20577"/>
        <pc:sldMkLst>
          <pc:docMk/>
          <pc:sldMk cId="2693203928" sldId="265"/>
        </pc:sldMkLst>
        <pc:spChg chg="mod">
          <ac:chgData name="John Rudy" userId="ed8b8e9dd28a53ec" providerId="LiveId" clId="{5951C8B3-5FA5-4D18-8409-1E68C481635D}" dt="2025-02-26T13:21:33.771" v="208" actId="20577"/>
          <ac:spMkLst>
            <pc:docMk/>
            <pc:sldMk cId="2693203928" sldId="265"/>
            <ac:spMk id="2" creationId="{8E9D604B-A4CC-7E7A-E314-DCDB9F48265D}"/>
          </ac:spMkLst>
        </pc:spChg>
        <pc:spChg chg="add mod">
          <ac:chgData name="John Rudy" userId="ed8b8e9dd28a53ec" providerId="LiveId" clId="{5951C8B3-5FA5-4D18-8409-1E68C481635D}" dt="2025-02-26T13:25:34.035" v="220" actId="2711"/>
          <ac:spMkLst>
            <pc:docMk/>
            <pc:sldMk cId="2693203928" sldId="265"/>
            <ac:spMk id="4" creationId="{429F5BB8-F8DB-E3CC-9E73-8F269142B5BF}"/>
          </ac:spMkLst>
        </pc:spChg>
        <pc:spChg chg="add mod">
          <ac:chgData name="John Rudy" userId="ed8b8e9dd28a53ec" providerId="LiveId" clId="{5951C8B3-5FA5-4D18-8409-1E68C481635D}" dt="2025-02-26T13:26:08.600" v="223" actId="20577"/>
          <ac:spMkLst>
            <pc:docMk/>
            <pc:sldMk cId="2693203928" sldId="265"/>
            <ac:spMk id="8" creationId="{BC9F7C33-35BE-0D39-6634-EB305EA907F1}"/>
          </ac:spMkLst>
        </pc:spChg>
        <pc:picChg chg="add mod">
          <ac:chgData name="John Rudy" userId="ed8b8e9dd28a53ec" providerId="LiveId" clId="{5951C8B3-5FA5-4D18-8409-1E68C481635D}" dt="2025-02-26T13:23:43.519" v="215" actId="1076"/>
          <ac:picMkLst>
            <pc:docMk/>
            <pc:sldMk cId="2693203928" sldId="265"/>
            <ac:picMk id="6" creationId="{7135E95D-D62E-731A-20B5-2ADB50D1D25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0BEA-3446-6B36-CE1A-BEC024CDB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E74C6D-EF97-4080-64A3-9B04DE61E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410ED6-90F5-40D4-BA21-F4B63192C626}"/>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5" name="Footer Placeholder 4">
            <a:extLst>
              <a:ext uri="{FF2B5EF4-FFF2-40B4-BE49-F238E27FC236}">
                <a16:creationId xmlns:a16="http://schemas.microsoft.com/office/drawing/2014/main" id="{6C978073-0C88-B6EF-44BD-6A3EF5925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87922-2DB1-ACA6-B7D1-0CB05CBD3698}"/>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391438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5A62-F134-EEA9-141B-71D0218745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44B6CB-B2BE-118E-B929-C1C0FA5BE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AAACD-255F-7463-4BA9-BEE600B49AD6}"/>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5" name="Footer Placeholder 4">
            <a:extLst>
              <a:ext uri="{FF2B5EF4-FFF2-40B4-BE49-F238E27FC236}">
                <a16:creationId xmlns:a16="http://schemas.microsoft.com/office/drawing/2014/main" id="{DC92A8D4-208E-A9AA-4889-42B24F6D5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ED7F8-22BC-CE28-25D7-E37FFCF51943}"/>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264867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1F172-1D93-EA3B-2A50-F0A2FF4D58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1DF2E-60E3-3316-136F-A8928CC4C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A4176-EB7D-7B21-915B-27A83B4954B2}"/>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5" name="Footer Placeholder 4">
            <a:extLst>
              <a:ext uri="{FF2B5EF4-FFF2-40B4-BE49-F238E27FC236}">
                <a16:creationId xmlns:a16="http://schemas.microsoft.com/office/drawing/2014/main" id="{5AAD0B0C-4EF8-C576-5EE1-B19F49568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8093A-5DEF-89A9-B58A-0CA2746AC51E}"/>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304485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2479-3CB2-C9F4-7CFE-107DA257C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17C84-DD92-311F-C3A1-F1F2FE7AC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C6019-FE9E-44F2-482D-5BCBBBCEE0A7}"/>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5" name="Footer Placeholder 4">
            <a:extLst>
              <a:ext uri="{FF2B5EF4-FFF2-40B4-BE49-F238E27FC236}">
                <a16:creationId xmlns:a16="http://schemas.microsoft.com/office/drawing/2014/main" id="{CB930CFE-A0B5-3C0F-4ABA-405A38A79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EB8CE-E041-3FEB-3D5A-92CD3040B175}"/>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47808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1F70-D795-70BE-906B-A47C5272BF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F8CC26-A396-311D-E3D0-C008680B2E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6CEE5-5ECF-82F9-8139-DADB0F429A86}"/>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5" name="Footer Placeholder 4">
            <a:extLst>
              <a:ext uri="{FF2B5EF4-FFF2-40B4-BE49-F238E27FC236}">
                <a16:creationId xmlns:a16="http://schemas.microsoft.com/office/drawing/2014/main" id="{8DCFD8AA-F567-805F-28DA-E497C1C65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91899-CB4D-2165-9D75-80FE52CDD487}"/>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303307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9DB4-1D72-7C6F-FBAA-46B9398B2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7A930-815F-3E99-B572-6394E84475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EE5EE-4186-4165-9B53-97D3BB61DE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9A20F6-D9D3-3094-E08D-5B8D71BB4F4A}"/>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6" name="Footer Placeholder 5">
            <a:extLst>
              <a:ext uri="{FF2B5EF4-FFF2-40B4-BE49-F238E27FC236}">
                <a16:creationId xmlns:a16="http://schemas.microsoft.com/office/drawing/2014/main" id="{543DC6B4-54D1-2217-5427-1AFAD93A8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B8636-E866-6644-E68E-810E3801387B}"/>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386288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A9E1-4B4E-F6E0-41F2-29ABA8C32D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9314B3-F63E-8D57-9229-35E550477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F1BFC-AAA6-5D3A-1F2D-32B27C7C3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48DF5-2BF2-AEC3-CF6D-3859C7582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5FA4D5-7D15-EBF5-CF04-BC7D5514AB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3704D3-3E8D-64A9-B376-15B9DED92D58}"/>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8" name="Footer Placeholder 7">
            <a:extLst>
              <a:ext uri="{FF2B5EF4-FFF2-40B4-BE49-F238E27FC236}">
                <a16:creationId xmlns:a16="http://schemas.microsoft.com/office/drawing/2014/main" id="{30BF57C9-5547-1D72-B645-1425EA2AE5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B67680-7F85-EF8D-363D-341B024BB577}"/>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7780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D8FE-674B-9A20-A6D6-DEFB85FA2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91850-6CB6-7F61-851B-A575D49906BD}"/>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4" name="Footer Placeholder 3">
            <a:extLst>
              <a:ext uri="{FF2B5EF4-FFF2-40B4-BE49-F238E27FC236}">
                <a16:creationId xmlns:a16="http://schemas.microsoft.com/office/drawing/2014/main" id="{5FD38A4B-003A-B291-B908-3FF7F15FF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4FFB0-C8AD-D9B7-BB44-7497CD4C0FCF}"/>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60881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9AF7C-9DD8-8DEE-2B3F-CDC9C3E52A34}"/>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3" name="Footer Placeholder 2">
            <a:extLst>
              <a:ext uri="{FF2B5EF4-FFF2-40B4-BE49-F238E27FC236}">
                <a16:creationId xmlns:a16="http://schemas.microsoft.com/office/drawing/2014/main" id="{235A1F5D-DD6F-3289-594E-67AD4DEC40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0670BF-ACCE-02DF-6468-6D28ACA362FD}"/>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7767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D198-8624-4530-2420-FBDD3A859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13DF4E-2D91-8C66-D40A-3E8CB156B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7D39A-5914-900D-CCA3-B63254097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83943-2BB4-7C0A-9AAF-1C30538686A4}"/>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6" name="Footer Placeholder 5">
            <a:extLst>
              <a:ext uri="{FF2B5EF4-FFF2-40B4-BE49-F238E27FC236}">
                <a16:creationId xmlns:a16="http://schemas.microsoft.com/office/drawing/2014/main" id="{ADFF60CE-6212-7205-B3C8-85646DE3C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DB68F-07E6-26BE-9CFE-23B0B55EDA73}"/>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419451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3B7E-557D-9D79-1AAC-D9A4C8461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103D5C-A8A8-A49F-47F2-CF7C1AAF9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CC69F-0BBB-9389-78B0-6C4AE32D3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FCA617-016C-65E7-39BE-CBADC29F10C3}"/>
              </a:ext>
            </a:extLst>
          </p:cNvPr>
          <p:cNvSpPr>
            <a:spLocks noGrp="1"/>
          </p:cNvSpPr>
          <p:nvPr>
            <p:ph type="dt" sz="half" idx="10"/>
          </p:nvPr>
        </p:nvSpPr>
        <p:spPr/>
        <p:txBody>
          <a:bodyPr/>
          <a:lstStyle/>
          <a:p>
            <a:fld id="{73C96195-F630-4B59-B21B-0E639CA1AF91}" type="datetimeFigureOut">
              <a:rPr lang="en-US" smtClean="0"/>
              <a:t>2/26/2025</a:t>
            </a:fld>
            <a:endParaRPr lang="en-US"/>
          </a:p>
        </p:txBody>
      </p:sp>
      <p:sp>
        <p:nvSpPr>
          <p:cNvPr id="6" name="Footer Placeholder 5">
            <a:extLst>
              <a:ext uri="{FF2B5EF4-FFF2-40B4-BE49-F238E27FC236}">
                <a16:creationId xmlns:a16="http://schemas.microsoft.com/office/drawing/2014/main" id="{578138F7-D2E0-9352-59AE-C19E0CEF1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6525E-FAF4-4B00-CBEE-B038126F6472}"/>
              </a:ext>
            </a:extLst>
          </p:cNvPr>
          <p:cNvSpPr>
            <a:spLocks noGrp="1"/>
          </p:cNvSpPr>
          <p:nvPr>
            <p:ph type="sldNum" sz="quarter" idx="12"/>
          </p:nvPr>
        </p:nvSpPr>
        <p:spPr/>
        <p:txBody>
          <a:bodyPr/>
          <a:lstStyle/>
          <a:p>
            <a:fld id="{B7B7344F-9812-4B9F-B0D6-9828BCC12113}" type="slidenum">
              <a:rPr lang="en-US" smtClean="0"/>
              <a:t>‹#›</a:t>
            </a:fld>
            <a:endParaRPr lang="en-US"/>
          </a:p>
        </p:txBody>
      </p:sp>
    </p:spTree>
    <p:extLst>
      <p:ext uri="{BB962C8B-B14F-4D97-AF65-F5344CB8AC3E}">
        <p14:creationId xmlns:p14="http://schemas.microsoft.com/office/powerpoint/2010/main" val="50176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A9C79-9889-CAF2-6E61-B717A2783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FDD549-F789-E575-07FE-6FBAAD27F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F0825-F767-5379-E8BE-B02B853D00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C96195-F630-4B59-B21B-0E639CA1AF91}" type="datetimeFigureOut">
              <a:rPr lang="en-US" smtClean="0"/>
              <a:t>2/26/2025</a:t>
            </a:fld>
            <a:endParaRPr lang="en-US"/>
          </a:p>
        </p:txBody>
      </p:sp>
      <p:sp>
        <p:nvSpPr>
          <p:cNvPr id="5" name="Footer Placeholder 4">
            <a:extLst>
              <a:ext uri="{FF2B5EF4-FFF2-40B4-BE49-F238E27FC236}">
                <a16:creationId xmlns:a16="http://schemas.microsoft.com/office/drawing/2014/main" id="{765C1E96-DA09-1430-6E86-7A9244B5F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BF9558-FD25-C4EE-0780-BA0517BC0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B7344F-9812-4B9F-B0D6-9828BCC12113}" type="slidenum">
              <a:rPr lang="en-US" smtClean="0"/>
              <a:t>‹#›</a:t>
            </a:fld>
            <a:endParaRPr lang="en-US"/>
          </a:p>
        </p:txBody>
      </p:sp>
    </p:spTree>
    <p:extLst>
      <p:ext uri="{BB962C8B-B14F-4D97-AF65-F5344CB8AC3E}">
        <p14:creationId xmlns:p14="http://schemas.microsoft.com/office/powerpoint/2010/main" val="858321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pace.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arthsky.org/space/what-is-the-tunguska-explosio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pace.com/954-asteroid-threat-scale-revised.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pace.com/954-asteroid-threat-scale-revised.html" TargetMode="External"/><Relationship Id="rId2" Type="http://schemas.openxmlformats.org/officeDocument/2006/relationships/hyperlink" Target="https://www.space.com/asteroid-2024yt4-impact-risk-drop-nasa" TargetMode="External"/><Relationship Id="rId1" Type="http://schemas.openxmlformats.org/officeDocument/2006/relationships/slideLayout" Target="../slideLayouts/slideLayout6.xml"/><Relationship Id="rId4" Type="http://schemas.openxmlformats.org/officeDocument/2006/relationships/hyperlink" Target="https://www.space.com/planetary-defense-explain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2819-513F-2C32-1BE5-CC3FB417D0B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E564CCF-CF85-550D-6C57-1C75851DF7A1}"/>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9C17E406-AFF8-9897-07D2-BE0D7F20E386}"/>
              </a:ext>
            </a:extLst>
          </p:cNvPr>
          <p:cNvPicPr>
            <a:picLocks noChangeAspect="1"/>
          </p:cNvPicPr>
          <p:nvPr/>
        </p:nvPicPr>
        <p:blipFill>
          <a:blip r:embed="rId2"/>
          <a:stretch>
            <a:fillRect/>
          </a:stretch>
        </p:blipFill>
        <p:spPr>
          <a:xfrm>
            <a:off x="2092577" y="936303"/>
            <a:ext cx="7412803" cy="4615518"/>
          </a:xfrm>
          <a:prstGeom prst="rect">
            <a:avLst/>
          </a:prstGeom>
        </p:spPr>
      </p:pic>
      <p:sp>
        <p:nvSpPr>
          <p:cNvPr id="6" name="TextBox 5">
            <a:extLst>
              <a:ext uri="{FF2B5EF4-FFF2-40B4-BE49-F238E27FC236}">
                <a16:creationId xmlns:a16="http://schemas.microsoft.com/office/drawing/2014/main" id="{86487741-39CA-B452-E248-6DEC149F63D2}"/>
              </a:ext>
            </a:extLst>
          </p:cNvPr>
          <p:cNvSpPr txBox="1"/>
          <p:nvPr/>
        </p:nvSpPr>
        <p:spPr>
          <a:xfrm>
            <a:off x="1401715" y="6154405"/>
            <a:ext cx="3111493" cy="369332"/>
          </a:xfrm>
          <a:prstGeom prst="rect">
            <a:avLst/>
          </a:prstGeom>
          <a:noFill/>
        </p:spPr>
        <p:txBody>
          <a:bodyPr wrap="none" rtlCol="0">
            <a:spAutoFit/>
          </a:bodyPr>
          <a:lstStyle/>
          <a:p>
            <a:r>
              <a:rPr lang="en-US" dirty="0">
                <a:hlinkClick r:id="rId3"/>
              </a:rPr>
              <a:t>www.Space.com</a:t>
            </a:r>
            <a:r>
              <a:rPr lang="en-US" dirty="0"/>
              <a:t>     2/24/2025</a:t>
            </a:r>
          </a:p>
        </p:txBody>
      </p:sp>
    </p:spTree>
    <p:extLst>
      <p:ext uri="{BB962C8B-B14F-4D97-AF65-F5344CB8AC3E}">
        <p14:creationId xmlns:p14="http://schemas.microsoft.com/office/powerpoint/2010/main" val="286325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9D63-88C7-9B58-CACE-847EC014956B}"/>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F4A91022-42F2-709F-293F-F55DE3EAA0F9}"/>
              </a:ext>
            </a:extLst>
          </p:cNvPr>
          <p:cNvSpPr txBox="1"/>
          <p:nvPr/>
        </p:nvSpPr>
        <p:spPr>
          <a:xfrm>
            <a:off x="838200" y="1155319"/>
            <a:ext cx="8673111" cy="4832092"/>
          </a:xfrm>
          <a:prstGeom prst="rect">
            <a:avLst/>
          </a:prstGeom>
          <a:noFill/>
        </p:spPr>
        <p:txBody>
          <a:bodyPr wrap="square">
            <a:spAutoFit/>
          </a:bodyPr>
          <a:lstStyle/>
          <a:p>
            <a:r>
              <a:rPr lang="en-US" sz="2800" b="0" i="0" dirty="0">
                <a:solidFill>
                  <a:srgbClr val="333333"/>
                </a:solidFill>
                <a:effectLst/>
                <a:latin typeface="Open Sans" panose="020B0606030504020204" pitchFamily="34" charset="0"/>
              </a:rPr>
              <a:t>"Imagine holding a stick that is a few feet long. If you move the stick in your hand a fraction of an inch, you hardly notice any movement on the other end," Rankin said. "Now imagine that stick is many millions of miles long. Moving your hand a fraction of an inch will cause dramatic changes on the other end.“</a:t>
            </a:r>
          </a:p>
          <a:p>
            <a:endParaRPr lang="en-US" sz="2800" dirty="0">
              <a:solidFill>
                <a:srgbClr val="333333"/>
              </a:solidFill>
              <a:latin typeface="Open Sans" panose="020B0606030504020204" pitchFamily="34" charset="0"/>
            </a:endParaRPr>
          </a:p>
          <a:p>
            <a:r>
              <a:rPr lang="en-US" sz="2800" b="0" i="0" dirty="0">
                <a:solidFill>
                  <a:srgbClr val="333333"/>
                </a:solidFill>
                <a:effectLst/>
                <a:latin typeface="Open Sans" panose="020B0606030504020204" pitchFamily="34" charset="0"/>
              </a:rPr>
              <a:t>"An object the size of YR4 passes harmlessly through the Earth-moon neighborhood as frequently as a few times per year.</a:t>
            </a:r>
            <a:endParaRPr lang="en-US" sz="2800" dirty="0"/>
          </a:p>
        </p:txBody>
      </p:sp>
    </p:spTree>
    <p:extLst>
      <p:ext uri="{BB962C8B-B14F-4D97-AF65-F5344CB8AC3E}">
        <p14:creationId xmlns:p14="http://schemas.microsoft.com/office/powerpoint/2010/main" val="41437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2E9F-4EA1-4815-C110-06FF25904CEC}"/>
              </a:ext>
            </a:extLst>
          </p:cNvPr>
          <p:cNvSpPr>
            <a:spLocks noGrp="1"/>
          </p:cNvSpPr>
          <p:nvPr>
            <p:ph type="title"/>
          </p:nvPr>
        </p:nvSpPr>
        <p:spPr/>
        <p:txBody>
          <a:bodyPr/>
          <a:lstStyle/>
          <a:p>
            <a:r>
              <a:rPr lang="en-US" dirty="0"/>
              <a:t>It has happened Before</a:t>
            </a:r>
          </a:p>
        </p:txBody>
      </p:sp>
      <p:sp>
        <p:nvSpPr>
          <p:cNvPr id="4" name="TextBox 3">
            <a:extLst>
              <a:ext uri="{FF2B5EF4-FFF2-40B4-BE49-F238E27FC236}">
                <a16:creationId xmlns:a16="http://schemas.microsoft.com/office/drawing/2014/main" id="{A0342AAC-90C4-3A50-1119-4F16805D65F5}"/>
              </a:ext>
            </a:extLst>
          </p:cNvPr>
          <p:cNvSpPr txBox="1"/>
          <p:nvPr/>
        </p:nvSpPr>
        <p:spPr>
          <a:xfrm>
            <a:off x="897974" y="1690688"/>
            <a:ext cx="8510216" cy="3416320"/>
          </a:xfrm>
          <a:prstGeom prst="rect">
            <a:avLst/>
          </a:prstGeom>
          <a:noFill/>
        </p:spPr>
        <p:txBody>
          <a:bodyPr wrap="square">
            <a:spAutoFit/>
          </a:bodyPr>
          <a:lstStyle/>
          <a:p>
            <a:r>
              <a:rPr lang="en-US" b="1" i="0" dirty="0">
                <a:solidFill>
                  <a:srgbClr val="000000"/>
                </a:solidFill>
                <a:effectLst/>
                <a:latin typeface="Arial" panose="020B0604020202020204" pitchFamily="34" charset="0"/>
              </a:rPr>
              <a:t>According to abundant geological evidence, an asteroid roughly 10 km (6 miles) across hit Earth about 65 million years ago. This impact made a huge explosion and a crater about 180 km (roughly 110 miles) across and up to 12 miles deep. Debris from the explosion was thrown into the atmosphere, severely altering the climate, and leading to the extinction of roughly 3/4 of species that existed at that time, including the dinosaurs. </a:t>
            </a:r>
          </a:p>
          <a:p>
            <a:endParaRPr lang="en-US" b="1" dirty="0">
              <a:solidFill>
                <a:srgbClr val="000000"/>
              </a:solidFill>
              <a:latin typeface="Arial" panose="020B0604020202020204" pitchFamily="34" charset="0"/>
            </a:endParaRPr>
          </a:p>
          <a:p>
            <a:r>
              <a:rPr lang="en-US" b="1" i="0" dirty="0">
                <a:solidFill>
                  <a:srgbClr val="000000"/>
                </a:solidFill>
                <a:effectLst/>
                <a:latin typeface="Arial" panose="020B0604020202020204" pitchFamily="34" charset="0"/>
              </a:rPr>
              <a:t>After a decade of searching, scientists in 1990 identified the crater (</a:t>
            </a:r>
            <a:r>
              <a:rPr lang="en-US" b="0" i="0" dirty="0">
                <a:solidFill>
                  <a:srgbClr val="202124"/>
                </a:solidFill>
                <a:effectLst/>
                <a:latin typeface="Roboto" panose="02000000000000000000" pitchFamily="2" charset="0"/>
              </a:rPr>
              <a:t>Chicxulub crater) </a:t>
            </a:r>
            <a:r>
              <a:rPr lang="en-US" b="1" i="0" dirty="0">
                <a:solidFill>
                  <a:srgbClr val="000000"/>
                </a:solidFill>
                <a:effectLst/>
                <a:latin typeface="Arial" panose="020B0604020202020204" pitchFamily="34" charset="0"/>
              </a:rPr>
              <a:t>associated with this material. It is no longer visible on the surface of the Earth, but is buried under sediments. It straddles the coast of Yucatan. It is revealed by mapping the strength of the gravity field over that area, and by drilling; </a:t>
            </a:r>
            <a:endParaRPr lang="en-US" dirty="0"/>
          </a:p>
        </p:txBody>
      </p:sp>
    </p:spTree>
    <p:extLst>
      <p:ext uri="{BB962C8B-B14F-4D97-AF65-F5344CB8AC3E}">
        <p14:creationId xmlns:p14="http://schemas.microsoft.com/office/powerpoint/2010/main" val="243792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9EB5-A8F3-5302-E15E-1DBF00800C2F}"/>
              </a:ext>
            </a:extLst>
          </p:cNvPr>
          <p:cNvSpPr>
            <a:spLocks noGrp="1"/>
          </p:cNvSpPr>
          <p:nvPr>
            <p:ph type="title"/>
          </p:nvPr>
        </p:nvSpPr>
        <p:spPr>
          <a:xfrm>
            <a:off x="876528" y="42073"/>
            <a:ext cx="10515600" cy="1325563"/>
          </a:xfrm>
        </p:spPr>
        <p:txBody>
          <a:bodyPr/>
          <a:lstStyle/>
          <a:p>
            <a:r>
              <a:rPr lang="en-US" dirty="0"/>
              <a:t>Did it happen “recently?</a:t>
            </a:r>
          </a:p>
        </p:txBody>
      </p:sp>
      <p:sp>
        <p:nvSpPr>
          <p:cNvPr id="4" name="TextBox 3">
            <a:extLst>
              <a:ext uri="{FF2B5EF4-FFF2-40B4-BE49-F238E27FC236}">
                <a16:creationId xmlns:a16="http://schemas.microsoft.com/office/drawing/2014/main" id="{6F700EA5-C743-F87B-FA01-0B1CE48A0304}"/>
              </a:ext>
            </a:extLst>
          </p:cNvPr>
          <p:cNvSpPr txBox="1"/>
          <p:nvPr/>
        </p:nvSpPr>
        <p:spPr>
          <a:xfrm>
            <a:off x="876528" y="1001404"/>
            <a:ext cx="8152488" cy="1015663"/>
          </a:xfrm>
          <a:prstGeom prst="rect">
            <a:avLst/>
          </a:prstGeom>
          <a:noFill/>
        </p:spPr>
        <p:txBody>
          <a:bodyPr wrap="square">
            <a:spAutoFit/>
          </a:bodyPr>
          <a:lstStyle/>
          <a:p>
            <a:r>
              <a:rPr lang="en-US" sz="2000" b="0" i="0" dirty="0">
                <a:effectLst/>
                <a:latin typeface="Arial" panose="020B0604020202020204" pitchFamily="34" charset="0"/>
              </a:rPr>
              <a:t>The </a:t>
            </a:r>
            <a:r>
              <a:rPr lang="en-US" sz="2000" b="0" i="0" u="none" strike="noStrike" dirty="0">
                <a:effectLst/>
                <a:latin typeface="Arial" panose="020B0604020202020204" pitchFamily="34" charset="0"/>
              </a:rPr>
              <a:t>asteroid</a:t>
            </a:r>
            <a:r>
              <a:rPr lang="en-US" sz="2000" b="0" i="0" dirty="0">
                <a:effectLst/>
                <a:latin typeface="Arial" panose="020B0604020202020204" pitchFamily="34" charset="0"/>
              </a:rPr>
              <a:t> that hit </a:t>
            </a:r>
            <a:r>
              <a:rPr lang="en-US" sz="2000" b="0" i="0" dirty="0" err="1">
                <a:effectLst/>
                <a:latin typeface="Arial" panose="020B0604020202020204" pitchFamily="34" charset="0"/>
              </a:rPr>
              <a:t>Vredefort</a:t>
            </a:r>
            <a:r>
              <a:rPr lang="en-US" sz="2000" b="0" i="0" dirty="0">
                <a:effectLst/>
                <a:latin typeface="Arial" panose="020B0604020202020204" pitchFamily="34" charset="0"/>
              </a:rPr>
              <a:t>, one of the largest ever to strike Earth (at least since the </a:t>
            </a:r>
            <a:r>
              <a:rPr lang="en-US" sz="2000" b="0" i="0" u="none" strike="noStrike" dirty="0">
                <a:effectLst/>
                <a:latin typeface="Arial" panose="020B0604020202020204" pitchFamily="34" charset="0"/>
              </a:rPr>
              <a:t>Hadean</a:t>
            </a:r>
            <a:r>
              <a:rPr lang="en-US" sz="2000" b="0" i="0" dirty="0">
                <a:effectLst/>
                <a:latin typeface="Arial" panose="020B0604020202020204" pitchFamily="34" charset="0"/>
              </a:rPr>
              <a:t> Eon some four billion years ago), ~10–15 km (6.2–9.3 mi) in diameter causing a crater </a:t>
            </a:r>
            <a:r>
              <a:rPr lang="en-US" sz="2000" b="0" i="0" dirty="0">
                <a:solidFill>
                  <a:srgbClr val="202122"/>
                </a:solidFill>
                <a:effectLst/>
                <a:latin typeface="Arial" panose="020B0604020202020204" pitchFamily="34" charset="0"/>
              </a:rPr>
              <a:t>100-160 miles wide.</a:t>
            </a:r>
            <a:endParaRPr lang="en-US" sz="2000" dirty="0"/>
          </a:p>
        </p:txBody>
      </p:sp>
      <p:sp>
        <p:nvSpPr>
          <p:cNvPr id="6" name="TextBox 5">
            <a:extLst>
              <a:ext uri="{FF2B5EF4-FFF2-40B4-BE49-F238E27FC236}">
                <a16:creationId xmlns:a16="http://schemas.microsoft.com/office/drawing/2014/main" id="{D1521B12-8386-05EC-AB37-EB0583FBB6E7}"/>
              </a:ext>
            </a:extLst>
          </p:cNvPr>
          <p:cNvSpPr txBox="1"/>
          <p:nvPr/>
        </p:nvSpPr>
        <p:spPr>
          <a:xfrm>
            <a:off x="931283" y="2017067"/>
            <a:ext cx="6096912" cy="4708981"/>
          </a:xfrm>
          <a:prstGeom prst="rect">
            <a:avLst/>
          </a:prstGeom>
          <a:noFill/>
        </p:spPr>
        <p:txBody>
          <a:bodyPr wrap="square">
            <a:spAutoFit/>
          </a:bodyPr>
          <a:lstStyle/>
          <a:p>
            <a:pPr algn="l"/>
            <a:r>
              <a:rPr lang="en-US" sz="2000" b="0" i="0" dirty="0">
                <a:solidFill>
                  <a:srgbClr val="151515"/>
                </a:solidFill>
                <a:effectLst/>
                <a:latin typeface="Arial" panose="020B0604020202020204" pitchFamily="34" charset="0"/>
                <a:cs typeface="Arial" panose="020B0604020202020204" pitchFamily="34" charset="0"/>
              </a:rPr>
              <a:t>On June 30, 1908 the </a:t>
            </a:r>
            <a:r>
              <a:rPr lang="en-US" sz="2000" b="0" i="0" u="none" strike="noStrike" dirty="0">
                <a:effectLst/>
                <a:latin typeface="Arial" panose="020B0604020202020204" pitchFamily="34" charset="0"/>
                <a:cs typeface="Arial" panose="020B0604020202020204" pitchFamily="34" charset="0"/>
              </a:rPr>
              <a:t>largest asteroid “impact”</a:t>
            </a:r>
            <a:r>
              <a:rPr lang="en-US" sz="2000" b="0" i="0" dirty="0">
                <a:effectLst/>
                <a:latin typeface="Arial" panose="020B0604020202020204" pitchFamily="34" charset="0"/>
                <a:cs typeface="Arial" panose="020B0604020202020204" pitchFamily="34" charset="0"/>
              </a:rPr>
              <a:t> in </a:t>
            </a:r>
            <a:r>
              <a:rPr lang="en-US" sz="2000" b="0" i="0" dirty="0">
                <a:solidFill>
                  <a:srgbClr val="151515"/>
                </a:solidFill>
                <a:effectLst/>
                <a:latin typeface="Arial" panose="020B0604020202020204" pitchFamily="34" charset="0"/>
                <a:cs typeface="Arial" panose="020B0604020202020204" pitchFamily="34" charset="0"/>
              </a:rPr>
              <a:t>recorded history struck in Siberia, over sparsely populated northern forestland.</a:t>
            </a:r>
          </a:p>
          <a:p>
            <a:pPr algn="l"/>
            <a:r>
              <a:rPr lang="en-US" sz="2000" b="0" i="0" dirty="0">
                <a:solidFill>
                  <a:srgbClr val="151515"/>
                </a:solidFill>
                <a:effectLst/>
                <a:latin typeface="Arial" panose="020B0604020202020204" pitchFamily="34" charset="0"/>
                <a:cs typeface="Arial" panose="020B0604020202020204" pitchFamily="34" charset="0"/>
              </a:rPr>
              <a:t>The blast released enough energy to flatten ~80 million trees over an area of 830 square miles (A circle with a diameter of ~33 miles).</a:t>
            </a:r>
          </a:p>
          <a:p>
            <a:pPr algn="l"/>
            <a:r>
              <a:rPr lang="en-US" sz="2000" dirty="0">
                <a:solidFill>
                  <a:srgbClr val="151515"/>
                </a:solidFill>
                <a:latin typeface="Arial" panose="020B0604020202020204" pitchFamily="34" charset="0"/>
                <a:cs typeface="Arial" panose="020B0604020202020204" pitchFamily="34" charset="0"/>
              </a:rPr>
              <a:t>At 28,000’, thus no crater.</a:t>
            </a:r>
            <a:endParaRPr lang="en-US" sz="2000" b="0" i="0" dirty="0">
              <a:solidFill>
                <a:srgbClr val="151515"/>
              </a:solidFill>
              <a:effectLst/>
              <a:latin typeface="Arial" panose="020B0604020202020204" pitchFamily="34" charset="0"/>
              <a:cs typeface="Arial" panose="020B0604020202020204" pitchFamily="34" charset="0"/>
            </a:endParaRPr>
          </a:p>
          <a:p>
            <a:pPr algn="l"/>
            <a:endParaRPr lang="en-US" sz="2000" dirty="0">
              <a:solidFill>
                <a:srgbClr val="151515"/>
              </a:solidFill>
              <a:latin typeface="Arial" panose="020B0604020202020204" pitchFamily="34" charset="0"/>
              <a:cs typeface="Arial" panose="020B0604020202020204" pitchFamily="34" charset="0"/>
            </a:endParaRPr>
          </a:p>
          <a:p>
            <a:pPr algn="l"/>
            <a:r>
              <a:rPr lang="en-US" sz="2000" b="0" i="0" dirty="0">
                <a:solidFill>
                  <a:srgbClr val="151515"/>
                </a:solidFill>
                <a:effectLst/>
                <a:latin typeface="Arial" panose="020B0604020202020204" pitchFamily="34" charset="0"/>
                <a:cs typeface="Arial" panose="020B0604020202020204" pitchFamily="34" charset="0"/>
              </a:rPr>
              <a:t>Witnesses reported seeing a fireball – a bluish light, nearly as bright as the sun – moving across the sky. A flash and a sound similar to artillery fire was said to follow it. A powerful shockwave broke windows hundreds of miles away and knocked people off their feet.  See </a:t>
            </a:r>
            <a:r>
              <a:rPr lang="en-US" sz="2000" b="0" i="0" dirty="0">
                <a:solidFill>
                  <a:srgbClr val="151515"/>
                </a:solidFill>
                <a:effectLst/>
                <a:latin typeface="Arial" panose="020B0604020202020204" pitchFamily="34" charset="0"/>
                <a:cs typeface="Arial" panose="020B0604020202020204" pitchFamily="34" charset="0"/>
                <a:hlinkClick r:id="rId2"/>
              </a:rPr>
              <a:t>https://earthsky.org/space/what-is-the-tunguska-explosion/</a:t>
            </a:r>
            <a:r>
              <a:rPr lang="en-US" sz="2000" b="0" i="0" dirty="0">
                <a:solidFill>
                  <a:srgbClr val="151515"/>
                </a:solidFill>
                <a:effectLst/>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886EEE05-71B8-2526-EE03-2BCE3E785A30}"/>
              </a:ext>
            </a:extLst>
          </p:cNvPr>
          <p:cNvPicPr>
            <a:picLocks noChangeAspect="1"/>
          </p:cNvPicPr>
          <p:nvPr/>
        </p:nvPicPr>
        <p:blipFill>
          <a:blip r:embed="rId3"/>
          <a:stretch>
            <a:fillRect/>
          </a:stretch>
        </p:blipFill>
        <p:spPr>
          <a:xfrm>
            <a:off x="7101201" y="2502182"/>
            <a:ext cx="4290927" cy="2270717"/>
          </a:xfrm>
          <a:prstGeom prst="rect">
            <a:avLst/>
          </a:prstGeom>
        </p:spPr>
      </p:pic>
    </p:spTree>
    <p:extLst>
      <p:ext uri="{BB962C8B-B14F-4D97-AF65-F5344CB8AC3E}">
        <p14:creationId xmlns:p14="http://schemas.microsoft.com/office/powerpoint/2010/main" val="394062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5CD5-E06A-8E3F-713A-49BB2FFF747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9446E320-9639-DB3A-8BF4-676735728597}"/>
              </a:ext>
            </a:extLst>
          </p:cNvPr>
          <p:cNvSpPr txBox="1"/>
          <p:nvPr/>
        </p:nvSpPr>
        <p:spPr>
          <a:xfrm>
            <a:off x="838199" y="1639442"/>
            <a:ext cx="8590523" cy="3046988"/>
          </a:xfrm>
          <a:prstGeom prst="rect">
            <a:avLst/>
          </a:prstGeom>
          <a:noFill/>
        </p:spPr>
        <p:txBody>
          <a:bodyPr wrap="square">
            <a:spAutoFit/>
          </a:bodyPr>
          <a:lstStyle/>
          <a:p>
            <a:r>
              <a:rPr lang="en-US" sz="2400" dirty="0">
                <a:solidFill>
                  <a:srgbClr val="151515"/>
                </a:solidFill>
                <a:latin typeface="Open Sans" panose="020B0606030504020204" pitchFamily="34" charset="0"/>
              </a:rPr>
              <a:t>T</a:t>
            </a:r>
            <a:r>
              <a:rPr lang="en-US" sz="2400" b="0" i="0" dirty="0">
                <a:solidFill>
                  <a:srgbClr val="151515"/>
                </a:solidFill>
                <a:effectLst/>
                <a:latin typeface="Open Sans" panose="020B0606030504020204" pitchFamily="34" charset="0"/>
              </a:rPr>
              <a:t>he object was most likely a stony asteroid approximately the size of a 25-story building. The asteroid was traveling at a speed of about 33,500 miles (54,000 km) per hour and exploded 3 to 6 miles (5 to 10 km) above Earth’s surface.</a:t>
            </a:r>
          </a:p>
          <a:p>
            <a:endParaRPr lang="en-US" sz="2400" dirty="0">
              <a:solidFill>
                <a:srgbClr val="151515"/>
              </a:solidFill>
              <a:latin typeface="Open Sans" panose="020B0606030504020204" pitchFamily="34" charset="0"/>
            </a:endParaRPr>
          </a:p>
          <a:p>
            <a:r>
              <a:rPr lang="en-US" sz="2400" b="0" i="0" dirty="0">
                <a:solidFill>
                  <a:srgbClr val="151515"/>
                </a:solidFill>
                <a:effectLst/>
                <a:latin typeface="Open Sans" panose="020B0606030504020204" pitchFamily="34" charset="0"/>
              </a:rPr>
              <a:t>Per current understanding of the asteroid population, an object like the Chelyabinsk meteor can impact the Earth every 10 to 100 years on average.</a:t>
            </a:r>
            <a:endParaRPr lang="en-US" sz="2400" dirty="0"/>
          </a:p>
        </p:txBody>
      </p:sp>
      <p:sp>
        <p:nvSpPr>
          <p:cNvPr id="6" name="TextBox 5">
            <a:extLst>
              <a:ext uri="{FF2B5EF4-FFF2-40B4-BE49-F238E27FC236}">
                <a16:creationId xmlns:a16="http://schemas.microsoft.com/office/drawing/2014/main" id="{871BE2CB-B730-F412-A52B-64A37F40C72A}"/>
              </a:ext>
            </a:extLst>
          </p:cNvPr>
          <p:cNvSpPr txBox="1"/>
          <p:nvPr/>
        </p:nvSpPr>
        <p:spPr>
          <a:xfrm>
            <a:off x="838199" y="4756893"/>
            <a:ext cx="8590522" cy="1569660"/>
          </a:xfrm>
          <a:prstGeom prst="rect">
            <a:avLst/>
          </a:prstGeom>
          <a:noFill/>
        </p:spPr>
        <p:txBody>
          <a:bodyPr wrap="square">
            <a:spAutoFit/>
          </a:bodyPr>
          <a:lstStyle/>
          <a:p>
            <a:r>
              <a:rPr lang="en-US" sz="2400" b="0" i="0" dirty="0">
                <a:solidFill>
                  <a:srgbClr val="202124"/>
                </a:solidFill>
                <a:effectLst/>
                <a:latin typeface="Roboto" panose="02000000000000000000" pitchFamily="2" charset="0"/>
              </a:rPr>
              <a:t>An estimated 25 million </a:t>
            </a:r>
            <a:r>
              <a:rPr lang="en-US" sz="2400" b="1" i="0" dirty="0">
                <a:solidFill>
                  <a:srgbClr val="202124"/>
                </a:solidFill>
                <a:effectLst/>
                <a:latin typeface="Roboto" panose="02000000000000000000" pitchFamily="2" charset="0"/>
              </a:rPr>
              <a:t>meteoroids</a:t>
            </a:r>
            <a:r>
              <a:rPr lang="en-US" sz="2400" b="0" i="0" dirty="0">
                <a:solidFill>
                  <a:srgbClr val="202124"/>
                </a:solidFill>
                <a:effectLst/>
                <a:latin typeface="Roboto" panose="02000000000000000000" pitchFamily="2" charset="0"/>
              </a:rPr>
              <a:t>, micrometeoroids and other space debris enter </a:t>
            </a:r>
            <a:r>
              <a:rPr lang="en-US" sz="2400" b="1" i="0" dirty="0">
                <a:solidFill>
                  <a:srgbClr val="202124"/>
                </a:solidFill>
                <a:effectLst/>
                <a:latin typeface="Roboto" panose="02000000000000000000" pitchFamily="2" charset="0"/>
              </a:rPr>
              <a:t>Earth's</a:t>
            </a:r>
            <a:r>
              <a:rPr lang="en-US" sz="2400" b="0" i="0" dirty="0">
                <a:solidFill>
                  <a:srgbClr val="202124"/>
                </a:solidFill>
                <a:effectLst/>
                <a:latin typeface="Roboto" panose="02000000000000000000" pitchFamily="2" charset="0"/>
              </a:rPr>
              <a:t> atmosphere each </a:t>
            </a:r>
            <a:r>
              <a:rPr lang="en-US" sz="2400" b="1" i="0" dirty="0">
                <a:solidFill>
                  <a:srgbClr val="202124"/>
                </a:solidFill>
                <a:effectLst/>
                <a:latin typeface="Roboto" panose="02000000000000000000" pitchFamily="2" charset="0"/>
              </a:rPr>
              <a:t>day</a:t>
            </a:r>
            <a:r>
              <a:rPr lang="en-US" sz="2400" b="0" i="0" dirty="0">
                <a:solidFill>
                  <a:srgbClr val="202124"/>
                </a:solidFill>
                <a:effectLst/>
                <a:latin typeface="Roboto" panose="02000000000000000000" pitchFamily="2" charset="0"/>
              </a:rPr>
              <a:t>, which results in an estimated 15,000 tons of that material entering the atmosphere each year.</a:t>
            </a:r>
            <a:endParaRPr lang="en-US" sz="2400" dirty="0"/>
          </a:p>
        </p:txBody>
      </p:sp>
    </p:spTree>
    <p:extLst>
      <p:ext uri="{BB962C8B-B14F-4D97-AF65-F5344CB8AC3E}">
        <p14:creationId xmlns:p14="http://schemas.microsoft.com/office/powerpoint/2010/main" val="425230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29C1-F3BF-6E3C-E459-28D60A8D2DD6}"/>
              </a:ext>
            </a:extLst>
          </p:cNvPr>
          <p:cNvSpPr>
            <a:spLocks noGrp="1"/>
          </p:cNvSpPr>
          <p:nvPr>
            <p:ph type="title"/>
          </p:nvPr>
        </p:nvSpPr>
        <p:spPr/>
        <p:txBody>
          <a:bodyPr/>
          <a:lstStyle/>
          <a:p>
            <a:r>
              <a:rPr lang="en-US" dirty="0"/>
              <a:t>Do we need Bruce Willis?</a:t>
            </a:r>
          </a:p>
        </p:txBody>
      </p:sp>
      <p:pic>
        <p:nvPicPr>
          <p:cNvPr id="5" name="Content Placeholder 4">
            <a:extLst>
              <a:ext uri="{FF2B5EF4-FFF2-40B4-BE49-F238E27FC236}">
                <a16:creationId xmlns:a16="http://schemas.microsoft.com/office/drawing/2014/main" id="{6A30D5E6-6CC9-9E3B-2294-1114DFF5657C}"/>
              </a:ext>
            </a:extLst>
          </p:cNvPr>
          <p:cNvPicPr>
            <a:picLocks noGrp="1" noChangeAspect="1"/>
          </p:cNvPicPr>
          <p:nvPr>
            <p:ph idx="1"/>
          </p:nvPr>
        </p:nvPicPr>
        <p:blipFill>
          <a:blip r:embed="rId2"/>
          <a:stretch>
            <a:fillRect/>
          </a:stretch>
        </p:blipFill>
        <p:spPr>
          <a:xfrm>
            <a:off x="961330" y="1576567"/>
            <a:ext cx="3226315" cy="4692822"/>
          </a:xfrm>
        </p:spPr>
      </p:pic>
      <p:sp>
        <p:nvSpPr>
          <p:cNvPr id="6" name="TextBox 5">
            <a:extLst>
              <a:ext uri="{FF2B5EF4-FFF2-40B4-BE49-F238E27FC236}">
                <a16:creationId xmlns:a16="http://schemas.microsoft.com/office/drawing/2014/main" id="{58ADA7E7-978C-B09B-58BB-0913E6A2B3A7}"/>
              </a:ext>
            </a:extLst>
          </p:cNvPr>
          <p:cNvSpPr txBox="1"/>
          <p:nvPr/>
        </p:nvSpPr>
        <p:spPr>
          <a:xfrm>
            <a:off x="4834821" y="1993063"/>
            <a:ext cx="5590434" cy="3416320"/>
          </a:xfrm>
          <a:prstGeom prst="rect">
            <a:avLst/>
          </a:prstGeom>
          <a:noFill/>
        </p:spPr>
        <p:txBody>
          <a:bodyPr wrap="square" rtlCol="0">
            <a:spAutoFit/>
          </a:bodyPr>
          <a:lstStyle/>
          <a:p>
            <a:r>
              <a:rPr lang="en-US" sz="2400" dirty="0"/>
              <a:t>After discovering that an asteroid the size of Texas will impact Earth in less than a month, NASA recruits a misfit team of deep-core drillers to save the planet.</a:t>
            </a:r>
          </a:p>
          <a:p>
            <a:endParaRPr lang="en-US" sz="2400" dirty="0"/>
          </a:p>
          <a:p>
            <a:r>
              <a:rPr lang="en-US" sz="2400" dirty="0"/>
              <a:t>Plant a nuclear bomb deep within the asteroid. Ultimately, Harry sacrifices himself to ensure the bomb detonates, splitting the asteroid and saving Earth.</a:t>
            </a:r>
          </a:p>
        </p:txBody>
      </p:sp>
    </p:spTree>
    <p:extLst>
      <p:ext uri="{BB962C8B-B14F-4D97-AF65-F5344CB8AC3E}">
        <p14:creationId xmlns:p14="http://schemas.microsoft.com/office/powerpoint/2010/main" val="161004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604B-A4CC-7E7A-E314-DCDB9F48265D}"/>
              </a:ext>
            </a:extLst>
          </p:cNvPr>
          <p:cNvSpPr>
            <a:spLocks noGrp="1"/>
          </p:cNvSpPr>
          <p:nvPr>
            <p:ph type="title"/>
          </p:nvPr>
        </p:nvSpPr>
        <p:spPr/>
        <p:txBody>
          <a:bodyPr/>
          <a:lstStyle/>
          <a:p>
            <a:r>
              <a:rPr lang="en-US" dirty="0"/>
              <a:t>We have been slightly successful</a:t>
            </a:r>
          </a:p>
        </p:txBody>
      </p:sp>
      <p:sp>
        <p:nvSpPr>
          <p:cNvPr id="4" name="TextBox 3">
            <a:extLst>
              <a:ext uri="{FF2B5EF4-FFF2-40B4-BE49-F238E27FC236}">
                <a16:creationId xmlns:a16="http://schemas.microsoft.com/office/drawing/2014/main" id="{429F5BB8-F8DB-E3CC-9E73-8F269142B5BF}"/>
              </a:ext>
            </a:extLst>
          </p:cNvPr>
          <p:cNvSpPr txBox="1"/>
          <p:nvPr/>
        </p:nvSpPr>
        <p:spPr>
          <a:xfrm>
            <a:off x="838200" y="1422391"/>
            <a:ext cx="8816842" cy="1938992"/>
          </a:xfrm>
          <a:prstGeom prst="rect">
            <a:avLst/>
          </a:prstGeom>
          <a:noFill/>
        </p:spPr>
        <p:txBody>
          <a:bodyPr wrap="square">
            <a:spAutoFit/>
          </a:bodyPr>
          <a:lstStyle/>
          <a:p>
            <a:r>
              <a:rPr lang="en-US" sz="2400" b="0" i="0" dirty="0">
                <a:solidFill>
                  <a:srgbClr val="1F1F1F"/>
                </a:solidFill>
                <a:effectLst/>
                <a:latin typeface="Arial" panose="020B0604020202020204" pitchFamily="34" charset="0"/>
                <a:cs typeface="Arial" panose="020B0604020202020204" pitchFamily="34" charset="0"/>
              </a:rPr>
              <a:t>In 2022, </a:t>
            </a:r>
            <a:r>
              <a:rPr lang="en-US" sz="2400" b="0" i="0" dirty="0">
                <a:solidFill>
                  <a:srgbClr val="040C28"/>
                </a:solidFill>
                <a:effectLst/>
                <a:latin typeface="Arial" panose="020B0604020202020204" pitchFamily="34" charset="0"/>
                <a:cs typeface="Arial" panose="020B0604020202020204" pitchFamily="34" charset="0"/>
              </a:rPr>
              <a:t>NASA slammed an uncrewed spacecraft into the asteroid </a:t>
            </a:r>
            <a:r>
              <a:rPr lang="en-US" sz="2400" b="0" i="0" dirty="0" err="1">
                <a:solidFill>
                  <a:srgbClr val="040C28"/>
                </a:solidFill>
                <a:effectLst/>
                <a:latin typeface="Arial" panose="020B0604020202020204" pitchFamily="34" charset="0"/>
                <a:cs typeface="Arial" panose="020B0604020202020204" pitchFamily="34" charset="0"/>
              </a:rPr>
              <a:t>Dimorphos</a:t>
            </a:r>
            <a:r>
              <a:rPr lang="en-US" sz="2400" b="0" i="0" dirty="0">
                <a:solidFill>
                  <a:srgbClr val="040C28"/>
                </a:solidFill>
                <a:effectLst/>
                <a:latin typeface="Arial" panose="020B0604020202020204" pitchFamily="34" charset="0"/>
                <a:cs typeface="Arial" panose="020B0604020202020204" pitchFamily="34" charset="0"/>
              </a:rPr>
              <a:t>—160 </a:t>
            </a:r>
            <a:r>
              <a:rPr lang="en-US" sz="2400" b="0" i="0" dirty="0" err="1">
                <a:solidFill>
                  <a:srgbClr val="040C28"/>
                </a:solidFill>
                <a:effectLst/>
                <a:latin typeface="Arial" panose="020B0604020202020204" pitchFamily="34" charset="0"/>
                <a:cs typeface="Arial" panose="020B0604020202020204" pitchFamily="34" charset="0"/>
              </a:rPr>
              <a:t>metres</a:t>
            </a:r>
            <a:r>
              <a:rPr lang="en-US" sz="2400" b="0" i="0" dirty="0">
                <a:solidFill>
                  <a:srgbClr val="040C28"/>
                </a:solidFill>
                <a:effectLst/>
                <a:latin typeface="Arial" panose="020B0604020202020204" pitchFamily="34" charset="0"/>
                <a:cs typeface="Arial" panose="020B0604020202020204" pitchFamily="34" charset="0"/>
              </a:rPr>
              <a:t> wide and not a threat to Earth—to slightly shift its path</a:t>
            </a:r>
            <a:r>
              <a:rPr lang="en-US" sz="2400" b="0" i="0" dirty="0">
                <a:solidFill>
                  <a:srgbClr val="1F1F1F"/>
                </a:solidFill>
                <a:effectLst/>
                <a:latin typeface="Arial" panose="020B0604020202020204" pitchFamily="34" charset="0"/>
                <a:cs typeface="Arial" panose="020B0604020202020204" pitchFamily="34" charset="0"/>
              </a:rPr>
              <a:t>. This DART mission's success hints we might actually deflect an asteroid in a real emergency, though other methods remain untested.</a:t>
            </a: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135E95D-D62E-731A-20B5-2ADB50D1D25B}"/>
              </a:ext>
            </a:extLst>
          </p:cNvPr>
          <p:cNvPicPr>
            <a:picLocks noChangeAspect="1"/>
          </p:cNvPicPr>
          <p:nvPr/>
        </p:nvPicPr>
        <p:blipFill>
          <a:blip r:embed="rId2"/>
          <a:stretch>
            <a:fillRect/>
          </a:stretch>
        </p:blipFill>
        <p:spPr>
          <a:xfrm>
            <a:off x="929154" y="3429000"/>
            <a:ext cx="4781585" cy="2838471"/>
          </a:xfrm>
          <a:prstGeom prst="rect">
            <a:avLst/>
          </a:prstGeom>
        </p:spPr>
      </p:pic>
      <p:sp>
        <p:nvSpPr>
          <p:cNvPr id="8" name="TextBox 7">
            <a:extLst>
              <a:ext uri="{FF2B5EF4-FFF2-40B4-BE49-F238E27FC236}">
                <a16:creationId xmlns:a16="http://schemas.microsoft.com/office/drawing/2014/main" id="{BC9F7C33-35BE-0D39-6634-EB305EA907F1}"/>
              </a:ext>
            </a:extLst>
          </p:cNvPr>
          <p:cNvSpPr txBox="1"/>
          <p:nvPr/>
        </p:nvSpPr>
        <p:spPr>
          <a:xfrm>
            <a:off x="6096000" y="3496618"/>
            <a:ext cx="4348876" cy="1200329"/>
          </a:xfrm>
          <a:prstGeom prst="rect">
            <a:avLst/>
          </a:prstGeom>
          <a:noFill/>
        </p:spPr>
        <p:txBody>
          <a:bodyPr wrap="square">
            <a:spAutoFit/>
          </a:bodyPr>
          <a:lstStyle/>
          <a:p>
            <a:r>
              <a:rPr lang="en-US" sz="2400" b="0" i="0" dirty="0">
                <a:solidFill>
                  <a:srgbClr val="040C28"/>
                </a:solidFill>
                <a:effectLst/>
                <a:latin typeface="Arial" panose="020B0604020202020204" pitchFamily="34" charset="0"/>
                <a:cs typeface="Arial" panose="020B0604020202020204" pitchFamily="34" charset="0"/>
              </a:rPr>
              <a:t>5.5 </a:t>
            </a:r>
            <a:r>
              <a:rPr lang="en-US" sz="2400" b="0" i="0">
                <a:solidFill>
                  <a:srgbClr val="040C28"/>
                </a:solidFill>
                <a:effectLst/>
                <a:latin typeface="Arial" panose="020B0604020202020204" pitchFamily="34" charset="0"/>
                <a:cs typeface="Arial" panose="020B0604020202020204" pitchFamily="34" charset="0"/>
              </a:rPr>
              <a:t>million tons</a:t>
            </a:r>
            <a:r>
              <a:rPr lang="en-US" sz="2400" b="0" i="0">
                <a:solidFill>
                  <a:srgbClr val="1F1F1F"/>
                </a:solidFill>
                <a:effectLst/>
                <a:latin typeface="Arial" panose="020B0604020202020204" pitchFamily="34" charset="0"/>
                <a:cs typeface="Arial" panose="020B0604020202020204" pitchFamily="34" charset="0"/>
              </a:rPr>
              <a:t>, </a:t>
            </a:r>
            <a:r>
              <a:rPr lang="en-US" sz="2400" b="0" i="0" dirty="0">
                <a:solidFill>
                  <a:srgbClr val="1F1F1F"/>
                </a:solidFill>
                <a:effectLst/>
                <a:latin typeface="Arial" panose="020B0604020202020204" pitchFamily="34" charset="0"/>
                <a:cs typeface="Arial" panose="020B0604020202020204" pitchFamily="34" charset="0"/>
              </a:rPr>
              <a:t>or about the same mass and size as the Great Pyramid of Giza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20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DA9F4E-57B0-5167-4194-34E887BC4933}"/>
              </a:ext>
            </a:extLst>
          </p:cNvPr>
          <p:cNvSpPr txBox="1"/>
          <p:nvPr/>
        </p:nvSpPr>
        <p:spPr>
          <a:xfrm>
            <a:off x="1284815" y="1000092"/>
            <a:ext cx="9375884" cy="4985980"/>
          </a:xfrm>
          <a:prstGeom prst="rect">
            <a:avLst/>
          </a:prstGeom>
          <a:noFill/>
        </p:spPr>
        <p:txBody>
          <a:bodyPr wrap="square" rtlCol="0">
            <a:spAutoFit/>
          </a:bodyPr>
          <a:lstStyle/>
          <a:p>
            <a:r>
              <a:rPr lang="en-US" sz="2800" b="1" dirty="0">
                <a:solidFill>
                  <a:srgbClr val="FF0000"/>
                </a:solidFill>
              </a:rPr>
              <a:t>For a few weeks there have been stories of an asteroid coming close to the earth</a:t>
            </a:r>
          </a:p>
          <a:p>
            <a:endParaRPr lang="en-US" sz="2800" dirty="0"/>
          </a:p>
          <a:p>
            <a:r>
              <a:rPr lang="en-US" sz="2600" dirty="0">
                <a:solidFill>
                  <a:srgbClr val="000000"/>
                </a:solidFill>
                <a:effectLst/>
                <a:latin typeface="Helvetica" panose="020B0604020202020204" pitchFamily="34" charset="0"/>
                <a:ea typeface="Aptos" panose="020B0004020202020204" pitchFamily="34" charset="0"/>
              </a:rPr>
              <a:t>"The NASA JPL Center for Near-Earth Object Studies (CNEOS) now lists the 2024 YR4 impact probability as 0.00005 (0.005%) or 1-in-20,000 for its passage by Earth in 2032," </a:t>
            </a:r>
          </a:p>
          <a:p>
            <a:endParaRPr lang="en-US" sz="2600" dirty="0">
              <a:solidFill>
                <a:srgbClr val="000000"/>
              </a:solidFill>
              <a:latin typeface="Helvetica" panose="020B0604020202020204" pitchFamily="34" charset="0"/>
            </a:endParaRPr>
          </a:p>
          <a:p>
            <a:r>
              <a:rPr lang="en-US" sz="2600" b="0" i="0" dirty="0">
                <a:solidFill>
                  <a:srgbClr val="333333"/>
                </a:solidFill>
                <a:effectLst/>
                <a:latin typeface="Open Sans" panose="020B0606030504020204" pitchFamily="34" charset="0"/>
              </a:rPr>
              <a:t>"Asteroid 2024 YR4 has now been reassigned to Torino Scale Level Zero, the level for 'No Hazard' as additional tracking of its orbital path has reduced its possibility of intersecting the Earth to below the 1-in-1000 threshold."</a:t>
            </a:r>
            <a:endParaRPr lang="en-US" sz="2600" dirty="0"/>
          </a:p>
        </p:txBody>
      </p:sp>
    </p:spTree>
    <p:extLst>
      <p:ext uri="{BB962C8B-B14F-4D97-AF65-F5344CB8AC3E}">
        <p14:creationId xmlns:p14="http://schemas.microsoft.com/office/powerpoint/2010/main" val="254399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9F29-0620-ED69-252C-7A1527D604F1}"/>
              </a:ext>
            </a:extLst>
          </p:cNvPr>
          <p:cNvSpPr>
            <a:spLocks noGrp="1"/>
          </p:cNvSpPr>
          <p:nvPr>
            <p:ph type="title"/>
          </p:nvPr>
        </p:nvSpPr>
        <p:spPr/>
        <p:txBody>
          <a:bodyPr>
            <a:normAutofit/>
          </a:bodyPr>
          <a:lstStyle/>
          <a:p>
            <a:pPr algn="ctr"/>
            <a:r>
              <a:rPr lang="en-US" sz="3600" dirty="0"/>
              <a:t>Torino Scale</a:t>
            </a:r>
            <a:br>
              <a:rPr lang="en-US" sz="3600" dirty="0"/>
            </a:br>
            <a:r>
              <a:rPr lang="en-US" sz="2800" dirty="0">
                <a:hlinkClick r:id="rId2"/>
              </a:rPr>
              <a:t>https://www.space.com/954-asteroid-threat-scale-revised.html</a:t>
            </a:r>
            <a:r>
              <a:rPr lang="en-US" sz="2800" dirty="0"/>
              <a:t> </a:t>
            </a:r>
          </a:p>
        </p:txBody>
      </p:sp>
      <p:pic>
        <p:nvPicPr>
          <p:cNvPr id="5" name="Content Placeholder 4">
            <a:extLst>
              <a:ext uri="{FF2B5EF4-FFF2-40B4-BE49-F238E27FC236}">
                <a16:creationId xmlns:a16="http://schemas.microsoft.com/office/drawing/2014/main" id="{2C484729-0A4B-7942-F2F1-837622903CB7}"/>
              </a:ext>
            </a:extLst>
          </p:cNvPr>
          <p:cNvPicPr>
            <a:picLocks noGrp="1" noChangeAspect="1"/>
          </p:cNvPicPr>
          <p:nvPr>
            <p:ph idx="1"/>
          </p:nvPr>
        </p:nvPicPr>
        <p:blipFill>
          <a:blip r:embed="rId3"/>
          <a:stretch>
            <a:fillRect/>
          </a:stretch>
        </p:blipFill>
        <p:spPr>
          <a:xfrm>
            <a:off x="1604307" y="1566693"/>
            <a:ext cx="8437666" cy="4926182"/>
          </a:xfrm>
        </p:spPr>
      </p:pic>
    </p:spTree>
    <p:extLst>
      <p:ext uri="{BB962C8B-B14F-4D97-AF65-F5344CB8AC3E}">
        <p14:creationId xmlns:p14="http://schemas.microsoft.com/office/powerpoint/2010/main" val="296858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FBFE-F81F-E361-5AE5-7D66837158DC}"/>
              </a:ext>
            </a:extLst>
          </p:cNvPr>
          <p:cNvSpPr>
            <a:spLocks noGrp="1"/>
          </p:cNvSpPr>
          <p:nvPr>
            <p:ph type="title"/>
          </p:nvPr>
        </p:nvSpPr>
        <p:spPr>
          <a:xfrm>
            <a:off x="838200" y="42073"/>
            <a:ext cx="10515600" cy="1325563"/>
          </a:xfrm>
        </p:spPr>
        <p:txBody>
          <a:bodyPr/>
          <a:lstStyle/>
          <a:p>
            <a:endParaRPr lang="en-US" dirty="0"/>
          </a:p>
        </p:txBody>
      </p:sp>
      <p:sp>
        <p:nvSpPr>
          <p:cNvPr id="4" name="TextBox 3">
            <a:extLst>
              <a:ext uri="{FF2B5EF4-FFF2-40B4-BE49-F238E27FC236}">
                <a16:creationId xmlns:a16="http://schemas.microsoft.com/office/drawing/2014/main" id="{C5B730E4-A34A-B013-C84A-4B1233775248}"/>
              </a:ext>
            </a:extLst>
          </p:cNvPr>
          <p:cNvSpPr txBox="1"/>
          <p:nvPr/>
        </p:nvSpPr>
        <p:spPr>
          <a:xfrm>
            <a:off x="1461945" y="1367636"/>
            <a:ext cx="7672472" cy="4893647"/>
          </a:xfrm>
          <a:prstGeom prst="rect">
            <a:avLst/>
          </a:prstGeom>
          <a:noFill/>
        </p:spPr>
        <p:txBody>
          <a:bodyPr wrap="square">
            <a:spAutoFit/>
          </a:bodyPr>
          <a:lstStyle/>
          <a:p>
            <a:r>
              <a:rPr lang="en-US" sz="2600" b="0" i="0" dirty="0">
                <a:solidFill>
                  <a:srgbClr val="333333"/>
                </a:solidFill>
                <a:effectLst/>
                <a:latin typeface="Open Sans" panose="020B0606030504020204" pitchFamily="34" charset="0"/>
              </a:rPr>
              <a:t>Discovered in Dec. 2024, 2024 YR4 quickly climbed to the top of </a:t>
            </a:r>
            <a:r>
              <a:rPr lang="en-US" sz="2600" b="0" i="0" u="none" strike="noStrike" dirty="0">
                <a:solidFill>
                  <a:srgbClr val="3669C9"/>
                </a:solidFill>
                <a:effectLst/>
                <a:latin typeface="Open Sans" panose="020B0606030504020204" pitchFamily="34" charset="0"/>
                <a:hlinkClick r:id="rId2"/>
              </a:rPr>
              <a:t>NASA's Sentry Risk table</a:t>
            </a:r>
            <a:r>
              <a:rPr lang="en-US" sz="2600" b="0" i="0" dirty="0">
                <a:solidFill>
                  <a:srgbClr val="333333"/>
                </a:solidFill>
                <a:effectLst/>
                <a:latin typeface="Open Sans" panose="020B0606030504020204" pitchFamily="34" charset="0"/>
              </a:rPr>
              <a:t>, at one point having a 1 in 32 chance of hitting Earth. This elevated it to Level 3 on the </a:t>
            </a:r>
            <a:r>
              <a:rPr lang="en-US" sz="2600" b="0" i="0" u="none" strike="noStrike" dirty="0">
                <a:solidFill>
                  <a:srgbClr val="3669C9"/>
                </a:solidFill>
                <a:effectLst/>
                <a:latin typeface="Open Sans" panose="020B0606030504020204" pitchFamily="34" charset="0"/>
                <a:hlinkClick r:id="rId3"/>
              </a:rPr>
              <a:t>Torino scale</a:t>
            </a:r>
            <a:r>
              <a:rPr lang="en-US" sz="2600" b="0" i="0" dirty="0">
                <a:solidFill>
                  <a:srgbClr val="333333"/>
                </a:solidFill>
                <a:effectLst/>
                <a:latin typeface="Open Sans" panose="020B0606030504020204" pitchFamily="34" charset="0"/>
              </a:rPr>
              <a:t>, a system used since 1999 to categorize </a:t>
            </a:r>
            <a:r>
              <a:rPr lang="en-US" sz="2600" b="0" i="0" u="none" strike="noStrike" dirty="0">
                <a:solidFill>
                  <a:srgbClr val="3669C9"/>
                </a:solidFill>
                <a:effectLst/>
                <a:latin typeface="Open Sans" panose="020B0606030504020204" pitchFamily="34" charset="0"/>
                <a:hlinkClick r:id="rId4"/>
              </a:rPr>
              <a:t>potential Earth impact events.</a:t>
            </a:r>
            <a:br>
              <a:rPr lang="en-US" sz="2600" dirty="0"/>
            </a:br>
            <a:br>
              <a:rPr lang="en-US" sz="2600" dirty="0"/>
            </a:br>
            <a:r>
              <a:rPr lang="en-US" sz="2600" b="0" i="0" dirty="0">
                <a:solidFill>
                  <a:srgbClr val="333333"/>
                </a:solidFill>
                <a:effectLst/>
                <a:latin typeface="Open Sans" panose="020B0606030504020204" pitchFamily="34" charset="0"/>
              </a:rPr>
              <a:t>Level 3, which falls within the yellow band of the Torino Scale, is described as: "A close encounter, meriting attention by astronomers. Current calculations give a 1% or greater chance of collision capable of localized destruction."</a:t>
            </a:r>
            <a:endParaRPr lang="en-US" sz="2600" dirty="0"/>
          </a:p>
        </p:txBody>
      </p:sp>
    </p:spTree>
    <p:extLst>
      <p:ext uri="{BB962C8B-B14F-4D97-AF65-F5344CB8AC3E}">
        <p14:creationId xmlns:p14="http://schemas.microsoft.com/office/powerpoint/2010/main" val="2508603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TotalTime>
  <Words>873</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Helvetica</vt:lpstr>
      <vt:lpstr>Open Sans</vt:lpstr>
      <vt:lpstr>Roboto</vt:lpstr>
      <vt:lpstr>Office Theme</vt:lpstr>
      <vt:lpstr>PowerPoint Presentation</vt:lpstr>
      <vt:lpstr>It has happened Before</vt:lpstr>
      <vt:lpstr>Did it happen “recently?</vt:lpstr>
      <vt:lpstr>PowerPoint Presentation</vt:lpstr>
      <vt:lpstr>Do we need Bruce Willis?</vt:lpstr>
      <vt:lpstr>We have been slightly successful</vt:lpstr>
      <vt:lpstr>PowerPoint Presentation</vt:lpstr>
      <vt:lpstr>Torino Scale https://www.space.com/954-asteroid-threat-scale-revised.html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Rudy</dc:creator>
  <cp:lastModifiedBy>John Rudy</cp:lastModifiedBy>
  <cp:revision>1</cp:revision>
  <cp:lastPrinted>2025-02-25T23:02:30Z</cp:lastPrinted>
  <dcterms:created xsi:type="dcterms:W3CDTF">2025-02-25T22:29:43Z</dcterms:created>
  <dcterms:modified xsi:type="dcterms:W3CDTF">2025-02-26T13:26:13Z</dcterms:modified>
</cp:coreProperties>
</file>