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702" r:id="rId2"/>
    <p:sldId id="688" r:id="rId3"/>
    <p:sldId id="782" r:id="rId4"/>
    <p:sldId id="703" r:id="rId5"/>
    <p:sldId id="824" r:id="rId6"/>
    <p:sldId id="705" r:id="rId7"/>
    <p:sldId id="706" r:id="rId8"/>
  </p:sldIdLst>
  <p:sldSz cx="9144000" cy="6858000" type="screen4x3"/>
  <p:notesSz cx="6797675" cy="9874250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Burr" initials="" lastIdx="0" clrIdx="0"/>
  <p:cmAuthor id="1" name="David Burr" initials="DB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00"/>
    <a:srgbClr val="009CDA"/>
    <a:srgbClr val="B2B2B2"/>
    <a:srgbClr val="808080"/>
    <a:srgbClr val="097DDD"/>
    <a:srgbClr val="FEB500"/>
    <a:srgbClr val="007EB0"/>
    <a:srgbClr val="CC7706"/>
    <a:srgbClr val="EF07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6654" autoAdjust="0"/>
  </p:normalViewPr>
  <p:slideViewPr>
    <p:cSldViewPr snapToGrid="0" snapToObjects="1">
      <p:cViewPr>
        <p:scale>
          <a:sx n="100" d="100"/>
          <a:sy n="100" d="100"/>
        </p:scale>
        <p:origin x="-44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7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tags" Target="tags/tag1.xml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DEEB1-5091-4D10-9E95-B7686C37A772}" type="datetimeFigureOut">
              <a:rPr lang="en-US" smtClean="0"/>
              <a:pPr/>
              <a:t>3/27/19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52E30-1FE3-41C0-A39A-F256809F92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4901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4090EF4-A77E-4732-96FA-B9E56072A3D8}" type="datetimeFigureOut">
              <a:rPr lang="en-US"/>
              <a:pPr>
                <a:defRPr/>
              </a:pPr>
              <a:t>3/27/19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FD5480A-8EAF-4D61-B04C-A574BE3F9C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3334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358775" y="1258888"/>
            <a:ext cx="8424863" cy="730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1600" b="0" dirty="0">
              <a:ea typeface="ＭＳ Ｐゴシック" charset="0"/>
              <a:cs typeface="+mn-cs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4675" y="1835150"/>
            <a:ext cx="7772400" cy="1233488"/>
          </a:xfrm>
        </p:spPr>
        <p:txBody>
          <a:bodyPr/>
          <a:lstStyle>
            <a:lvl1pPr>
              <a:defRPr sz="4200" baseline="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4675" y="3213100"/>
            <a:ext cx="7742238" cy="1152525"/>
          </a:xfrm>
        </p:spPr>
        <p:txBody>
          <a:bodyPr/>
          <a:lstStyle>
            <a:lvl1pPr marL="0" indent="0">
              <a:buFontTx/>
              <a:buNone/>
              <a:defRPr sz="2400" b="1" baseline="0">
                <a:solidFill>
                  <a:srgbClr val="054477"/>
                </a:solidFill>
              </a:defRPr>
            </a:lvl1pPr>
          </a:lstStyle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650038" y="6540986"/>
            <a:ext cx="2133600" cy="2156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GB" sz="1000" b="0" spc="-40" smtClean="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1pPr>
          </a:lstStyle>
          <a:p>
            <a:fld id="{4AB5BB0C-54C2-43D2-9BC2-124FD40EF2B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650038" y="6540986"/>
            <a:ext cx="2133600" cy="2156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GB" sz="1000" b="0" spc="-40" smtClean="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1pPr>
          </a:lstStyle>
          <a:p>
            <a:fld id="{4AB5BB0C-54C2-43D2-9BC2-124FD40EF2B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650038" y="6550755"/>
            <a:ext cx="2133600" cy="2156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GB" sz="1000" b="0" spc="-40" smtClean="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1pPr>
          </a:lstStyle>
          <a:p>
            <a:fld id="{4AB5BB0C-54C2-43D2-9BC2-124FD40EF2B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600200"/>
            <a:ext cx="4135438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13702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58774" y="6394451"/>
            <a:ext cx="6291263" cy="2156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1000" b="0" spc="-40" dirty="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650038" y="6394451"/>
            <a:ext cx="2133600" cy="2156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GB" sz="1000" b="0" spc="-40" smtClean="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1pPr>
          </a:lstStyle>
          <a:p>
            <a:fld id="{4AB5BB0C-54C2-43D2-9BC2-124FD40EF2B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650038" y="6540986"/>
            <a:ext cx="2133600" cy="2156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GB" sz="1000" b="0" spc="-40" smtClean="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1pPr>
          </a:lstStyle>
          <a:p>
            <a:fld id="{4AB5BB0C-54C2-43D2-9BC2-124FD40EF2B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650038" y="6540986"/>
            <a:ext cx="2133600" cy="2156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GB" sz="1000" b="0" spc="-40" smtClean="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1pPr>
          </a:lstStyle>
          <a:p>
            <a:fld id="{4AB5BB0C-54C2-43D2-9BC2-124FD40EF2B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650038" y="6531217"/>
            <a:ext cx="2133600" cy="2156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GB" sz="1000" b="0" spc="-40" smtClean="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1pPr>
          </a:lstStyle>
          <a:p>
            <a:fld id="{4AB5BB0C-54C2-43D2-9BC2-124FD40EF2B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358775"/>
            <a:ext cx="6661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600200"/>
            <a:ext cx="8424863" cy="4781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 ____ __ ____  _____ ____ ______</a:t>
            </a:r>
          </a:p>
          <a:p>
            <a:pPr lvl="1"/>
            <a:r>
              <a:rPr lang="en-US" dirty="0"/>
              <a:t> _____ _____</a:t>
            </a:r>
          </a:p>
          <a:p>
            <a:pPr lvl="2"/>
            <a:r>
              <a:rPr lang="en-US" dirty="0"/>
              <a:t> ____ _____</a:t>
            </a:r>
          </a:p>
          <a:p>
            <a:pPr lvl="3"/>
            <a:r>
              <a:rPr lang="en-US" dirty="0"/>
              <a:t> _____ _____</a:t>
            </a:r>
          </a:p>
          <a:p>
            <a:pPr lvl="4"/>
            <a:r>
              <a:rPr lang="en-US" dirty="0"/>
              <a:t> ____ _____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600200"/>
            <a:ext cx="8424863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358775" y="1258888"/>
            <a:ext cx="8424863" cy="730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1600" b="0" dirty="0">
              <a:ea typeface="ＭＳ Ｐゴシック" charset="0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650038" y="6531217"/>
            <a:ext cx="2133600" cy="2156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GB" sz="1000" b="0" spc="-40" smtClean="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1pPr>
          </a:lstStyle>
          <a:p>
            <a:fld id="{4AB5BB0C-54C2-43D2-9BC2-124FD40EF2B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269875" indent="-269875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009CDA"/>
        </a:buClr>
        <a:buFont typeface="Wingdings" charset="2"/>
        <a:buChar char="§"/>
        <a:defRPr sz="2300" u="none" spc="-4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539750" indent="-269875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009CDA"/>
        </a:buClr>
        <a:buChar char="–"/>
        <a:defRPr sz="1900" u="none" spc="-40">
          <a:solidFill>
            <a:schemeClr val="tx1"/>
          </a:solidFill>
          <a:latin typeface="+mn-lt"/>
          <a:ea typeface="+mn-ea"/>
          <a:cs typeface="ＭＳ Ｐゴシック"/>
        </a:defRPr>
      </a:lvl2pPr>
      <a:lvl3pPr marL="809625" indent="-269875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009CDA"/>
        </a:buClr>
        <a:buChar char="•"/>
        <a:defRPr u="none" spc="-4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079500" indent="-269875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009CDA"/>
        </a:buClr>
        <a:buChar char="–"/>
        <a:defRPr sz="1600" u="none" spc="-40">
          <a:solidFill>
            <a:schemeClr val="tx1"/>
          </a:solidFill>
          <a:latin typeface="+mn-lt"/>
          <a:ea typeface="+mn-ea"/>
          <a:cs typeface="ＭＳ Ｐゴシック"/>
        </a:defRPr>
      </a:lvl4pPr>
      <a:lvl5pPr marL="1349375" indent="-269875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009CDA"/>
        </a:buClr>
        <a:buChar char="»"/>
        <a:defRPr sz="1600" u="none" spc="-4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lnSpc>
          <a:spcPct val="85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85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85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85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of </a:t>
            </a:r>
            <a:r>
              <a:rPr lang="en-US" dirty="0" smtClean="0"/>
              <a:t>History: </a:t>
            </a:r>
            <a:br>
              <a:rPr lang="en-US" dirty="0" smtClean="0"/>
            </a:br>
            <a:r>
              <a:rPr lang="en-US" dirty="0" smtClean="0"/>
              <a:t>The ARPANET Timeline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1958: Advanced Research Projects Agency (ARPA) of the Dept. of Defense created in response to Sputnik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1962: MIT Prof. JCR </a:t>
            </a:r>
            <a:r>
              <a:rPr lang="en-US" dirty="0"/>
              <a:t>Licklider </a:t>
            </a:r>
            <a:r>
              <a:rPr lang="en-US" dirty="0" smtClean="0"/>
              <a:t>appointed to head new ARPA </a:t>
            </a:r>
            <a:r>
              <a:rPr lang="en-US" dirty="0"/>
              <a:t>Information Processing Techniques Office (IPTO) </a:t>
            </a:r>
            <a:endParaRPr lang="en-US" dirty="0" smtClean="0"/>
          </a:p>
          <a:p>
            <a:pPr lvl="1">
              <a:spcAft>
                <a:spcPts val="600"/>
              </a:spcAft>
            </a:pPr>
            <a:r>
              <a:rPr lang="en-US" dirty="0" smtClean="0"/>
              <a:t>Licklider had worked at BBN in the 1950s and got BBN to buy DEC PDP-1 in 1960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BBN built one of the first timesharing systems on this PDP-1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Licklider began to push the ideas of computer networks when he got to ARPA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Mid-1960s: Several technology studies about the advantages of packet switching: </a:t>
            </a:r>
            <a:endParaRPr lang="en-US" dirty="0" smtClean="0"/>
          </a:p>
          <a:p>
            <a:pPr lvl="1">
              <a:spcAft>
                <a:spcPts val="600"/>
              </a:spcAft>
            </a:pPr>
            <a:r>
              <a:rPr lang="en-US" dirty="0" smtClean="0"/>
              <a:t>Paul </a:t>
            </a:r>
            <a:r>
              <a:rPr lang="en-US" dirty="0" smtClean="0"/>
              <a:t>Baran at Rand Corp and Donald Davies at NPL in UK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Showed that packet switching could make computer networks more efficient and survivable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1965: Bob Taylor appointed as head of ARPA IPTO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B5BB0C-54C2-43D2-9BC2-124FD40EF2B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379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358775"/>
            <a:ext cx="8081840" cy="838200"/>
          </a:xfrm>
        </p:spPr>
        <p:txBody>
          <a:bodyPr/>
          <a:lstStyle/>
          <a:p>
            <a:r>
              <a:rPr lang="en-US" dirty="0" smtClean="0"/>
              <a:t>The Problems That ARPA Wanted to Solve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600200"/>
            <a:ext cx="8424863" cy="4940786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/>
              <a:t>When Bob Taylor arrived at ARPA in </a:t>
            </a:r>
            <a:r>
              <a:rPr lang="en-US" dirty="0" smtClean="0"/>
              <a:t>1965: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Computers were large, relatively scarce, and expensive</a:t>
            </a:r>
          </a:p>
          <a:p>
            <a:pPr>
              <a:spcAft>
                <a:spcPts val="600"/>
              </a:spcAft>
            </a:pPr>
            <a:r>
              <a:rPr lang="en-US" dirty="0"/>
              <a:t>R</a:t>
            </a:r>
            <a:r>
              <a:rPr lang="en-US" dirty="0" smtClean="0"/>
              <a:t>esearch organizations kept wanting ARPA to buy them new ones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Data sets were often localized to one particular research organization and were not easily shared </a:t>
            </a:r>
          </a:p>
          <a:p>
            <a:pPr>
              <a:spcAft>
                <a:spcPts val="600"/>
              </a:spcAft>
            </a:pPr>
            <a:r>
              <a:rPr lang="en-US" dirty="0"/>
              <a:t>H</a:t>
            </a:r>
            <a:r>
              <a:rPr lang="en-US" dirty="0" smtClean="0"/>
              <a:t>e </a:t>
            </a:r>
            <a:r>
              <a:rPr lang="en-US" dirty="0"/>
              <a:t>had many terminals on his desk to access computers at different research sites. </a:t>
            </a:r>
            <a:endParaRPr lang="en-US" dirty="0" smtClean="0"/>
          </a:p>
          <a:p>
            <a:pPr>
              <a:spcAft>
                <a:spcPts val="600"/>
              </a:spcAft>
            </a:pPr>
            <a:endParaRPr lang="en-US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Bob Taylor wanted to: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Have one terminal that could access all of ARPA’s computers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Allow a computer at one location to be shared and used by people at other locations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Develop a method of transferring data between computers at different locations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Make all this work even if the computers </a:t>
            </a:r>
            <a:r>
              <a:rPr lang="en-US" dirty="0"/>
              <a:t>a</a:t>
            </a:r>
            <a:r>
              <a:rPr lang="en-US" dirty="0" smtClean="0"/>
              <a:t>re from different manufacturers with different operating systems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B5BB0C-54C2-43D2-9BC2-124FD40EF2B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9498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ARPANET </a:t>
            </a:r>
            <a:r>
              <a:rPr lang="en-US" dirty="0" smtClean="0"/>
              <a:t>Timeline</a:t>
            </a:r>
            <a:br>
              <a:rPr lang="en-US" dirty="0" smtClean="0"/>
            </a:br>
            <a:r>
              <a:rPr lang="en-US" dirty="0" smtClean="0"/>
              <a:t>A Bit More of the History: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1966: Taylor obtains $1M in funding for a network project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1967: Taylor hires Larry Roberts from MIT LL as Program Manager</a:t>
            </a:r>
          </a:p>
          <a:p>
            <a:pPr>
              <a:spcAft>
                <a:spcPts val="600"/>
              </a:spcAft>
            </a:pPr>
            <a:r>
              <a:rPr lang="en-US" dirty="0"/>
              <a:t>M</a:t>
            </a:r>
            <a:r>
              <a:rPr lang="en-US" dirty="0" smtClean="0"/>
              <a:t>id-1968: Roberts issues RFQ for ARPANET; receives 12 proposals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Late 1968: ARPA selects BBN to build </a:t>
            </a:r>
            <a:r>
              <a:rPr lang="en-US" dirty="0"/>
              <a:t>4</a:t>
            </a:r>
            <a:r>
              <a:rPr lang="en-US" dirty="0" smtClean="0"/>
              <a:t> Interface Message Processors (the IMP or packet switch) and deploy them to several research sites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Sept 1969: BBN delivers first IMP to UCLA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Oct 29 1969: First message sent over ARPANET from SDS Sigma 7 at UCLA to SDS 940 at SRI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B5BB0C-54C2-43D2-9BC2-124FD40EF2B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506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Early ARPANET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600200"/>
            <a:ext cx="3654425" cy="478155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YE 1969 - First 4 nodes and hosts up and running: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UCLA: SDS Sigma 7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SRI: SDS 940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UCSB: IBM 360/75 OS/MVT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Univ. of Utah: DEC PDP-10 TENEX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BBN Report 1822 specified: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Standard H/W interfaces to connect a host computer to an IMP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Standard Network Control Protocol (NCP) for a host to send and receive messages from an IMP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B5BB0C-54C2-43D2-9BC2-124FD40EF2BC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9" name="Picture 8" descr="4nodeARPANET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569" y="4151871"/>
            <a:ext cx="1892162" cy="1834070"/>
          </a:xfrm>
          <a:prstGeom prst="rect">
            <a:avLst/>
          </a:prstGeom>
        </p:spPr>
      </p:pic>
      <p:pic>
        <p:nvPicPr>
          <p:cNvPr id="10" name="Picture 9" descr="UCLA-IM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138" y="3350961"/>
            <a:ext cx="1926167" cy="1411542"/>
          </a:xfrm>
          <a:prstGeom prst="rect">
            <a:avLst/>
          </a:prstGeom>
        </p:spPr>
      </p:pic>
      <p:pic>
        <p:nvPicPr>
          <p:cNvPr id="8" name="Picture 7" descr="First-arpanet-imp-lo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00" y="4850471"/>
            <a:ext cx="2842060" cy="15820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92569" y="6062761"/>
            <a:ext cx="19289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First 4 ARPANET Nodes</a:t>
            </a:r>
            <a:endParaRPr lang="en-US" sz="1200" dirty="0"/>
          </a:p>
        </p:txBody>
      </p:sp>
      <p:pic>
        <p:nvPicPr>
          <p:cNvPr id="13" name="Picture 12" descr="arpanet-deployent-tea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432" y="593537"/>
            <a:ext cx="3569212" cy="2744724"/>
          </a:xfrm>
          <a:prstGeom prst="rect">
            <a:avLst/>
          </a:prstGeom>
        </p:spPr>
      </p:pic>
      <p:pic>
        <p:nvPicPr>
          <p:cNvPr id="7" name="Picture 6" descr="Frank Hear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64" y="1778001"/>
            <a:ext cx="1540267" cy="21759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00903" y="6413896"/>
            <a:ext cx="3678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Oct 29 1969: First message sent over ARPANET </a:t>
            </a:r>
            <a:endParaRPr lang="en-US" sz="1200" dirty="0" smtClean="0"/>
          </a:p>
          <a:p>
            <a:r>
              <a:rPr lang="en-US" sz="1200" dirty="0" smtClean="0"/>
              <a:t>from </a:t>
            </a:r>
            <a:r>
              <a:rPr lang="en-US" sz="1200" dirty="0"/>
              <a:t>SDS Sigma 7 at UCLA to SDS 940 at </a:t>
            </a:r>
            <a:r>
              <a:rPr lang="en-US" sz="1200" dirty="0" smtClean="0"/>
              <a:t>SRI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32528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B5BB0C-54C2-43D2-9BC2-124FD40EF2BC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4" name="Picture 3" descr="arpanet-deployent-te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4" y="1778000"/>
            <a:ext cx="5747203" cy="4419599"/>
          </a:xfrm>
          <a:prstGeom prst="rect">
            <a:avLst/>
          </a:prstGeom>
        </p:spPr>
      </p:pic>
      <p:pic>
        <p:nvPicPr>
          <p:cNvPr id="5" name="Picture 4" descr="Frank He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646" y="1778001"/>
            <a:ext cx="2678985" cy="378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53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ARPANET in 1983 </a:t>
            </a:r>
            <a:br>
              <a:rPr lang="en-US" dirty="0" smtClean="0"/>
            </a:br>
            <a:r>
              <a:rPr lang="en-US" dirty="0" smtClean="0"/>
              <a:t>Prior to ARPANET/MILNET Split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B5BB0C-54C2-43D2-9BC2-124FD40EF2BC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4" name="Picture 3" descr="ARPANET83Ap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2" y="1366315"/>
            <a:ext cx="8933547" cy="544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54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B5BB0C-54C2-43D2-9BC2-124FD40EF2BC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4" name="Picture 3" descr="arpanetmar7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228600"/>
            <a:ext cx="8918448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89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efault Design">
  <a:themeElements>
    <a:clrScheme name="Default Design 16">
      <a:dk1>
        <a:srgbClr val="054477"/>
      </a:dk1>
      <a:lt1>
        <a:srgbClr val="FFFFFF"/>
      </a:lt1>
      <a:dk2>
        <a:srgbClr val="FFC83E"/>
      </a:dk2>
      <a:lt2>
        <a:srgbClr val="808080"/>
      </a:lt2>
      <a:accent1>
        <a:srgbClr val="00ADEF"/>
      </a:accent1>
      <a:accent2>
        <a:srgbClr val="F8981D"/>
      </a:accent2>
      <a:accent3>
        <a:srgbClr val="FFFFFF"/>
      </a:accent3>
      <a:accent4>
        <a:srgbClr val="033965"/>
      </a:accent4>
      <a:accent5>
        <a:srgbClr val="AAD3F6"/>
      </a:accent5>
      <a:accent6>
        <a:srgbClr val="E18919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54477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33965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54477"/>
        </a:dk1>
        <a:lt1>
          <a:srgbClr val="FFFFFF"/>
        </a:lt1>
        <a:dk2>
          <a:srgbClr val="000000"/>
        </a:dk2>
        <a:lt2>
          <a:srgbClr val="808080"/>
        </a:lt2>
        <a:accent1>
          <a:srgbClr val="00ADEF"/>
        </a:accent1>
        <a:accent2>
          <a:srgbClr val="333399"/>
        </a:accent2>
        <a:accent3>
          <a:srgbClr val="FFFFFF"/>
        </a:accent3>
        <a:accent4>
          <a:srgbClr val="033965"/>
        </a:accent4>
        <a:accent5>
          <a:srgbClr val="AAD3F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54477"/>
        </a:dk1>
        <a:lt1>
          <a:srgbClr val="FFFFFF"/>
        </a:lt1>
        <a:dk2>
          <a:srgbClr val="000000"/>
        </a:dk2>
        <a:lt2>
          <a:srgbClr val="808080"/>
        </a:lt2>
        <a:accent1>
          <a:srgbClr val="00ADEF"/>
        </a:accent1>
        <a:accent2>
          <a:srgbClr val="F8981D"/>
        </a:accent2>
        <a:accent3>
          <a:srgbClr val="FFFFFF"/>
        </a:accent3>
        <a:accent4>
          <a:srgbClr val="033965"/>
        </a:accent4>
        <a:accent5>
          <a:srgbClr val="AAD3F6"/>
        </a:accent5>
        <a:accent6>
          <a:srgbClr val="E189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54477"/>
        </a:dk1>
        <a:lt1>
          <a:srgbClr val="FFFFFF"/>
        </a:lt1>
        <a:dk2>
          <a:srgbClr val="FFC83E"/>
        </a:dk2>
        <a:lt2>
          <a:srgbClr val="808080"/>
        </a:lt2>
        <a:accent1>
          <a:srgbClr val="00ADEF"/>
        </a:accent1>
        <a:accent2>
          <a:srgbClr val="F8981D"/>
        </a:accent2>
        <a:accent3>
          <a:srgbClr val="FFFFFF"/>
        </a:accent3>
        <a:accent4>
          <a:srgbClr val="033965"/>
        </a:accent4>
        <a:accent5>
          <a:srgbClr val="AAD3F6"/>
        </a:accent5>
        <a:accent6>
          <a:srgbClr val="E189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81185</TotalTime>
  <Words>470</Words>
  <Application>Microsoft Macintosh PowerPoint</Application>
  <PresentationFormat>On-screen Show (4:3)</PresentationFormat>
  <Paragraphs>49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A Bit of History:  The ARPANET Timeline </vt:lpstr>
      <vt:lpstr>The Problems That ARPA Wanted to Solve</vt:lpstr>
      <vt:lpstr>The ARPANET Timeline A Bit More of the History: </vt:lpstr>
      <vt:lpstr>The Early ARPANET</vt:lpstr>
      <vt:lpstr>PowerPoint Presentation</vt:lpstr>
      <vt:lpstr>The ARPANET in 1983  Prior to ARPANET/MILNET Split</vt:lpstr>
      <vt:lpstr>PowerPoint Presentation</vt:lpstr>
    </vt:vector>
  </TitlesOfParts>
  <Company>Brunswick Group LLP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cbar3965</dc:creator>
  <cp:lastModifiedBy>Steve Blumenthal</cp:lastModifiedBy>
  <cp:revision>583</cp:revision>
  <cp:lastPrinted>2019-03-16T23:00:55Z</cp:lastPrinted>
  <dcterms:created xsi:type="dcterms:W3CDTF">2011-09-09T11:47:31Z</dcterms:created>
  <dcterms:modified xsi:type="dcterms:W3CDTF">2019-03-28T00:35:22Z</dcterms:modified>
</cp:coreProperties>
</file>