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71" r:id="rId3"/>
    <p:sldId id="292" r:id="rId4"/>
    <p:sldId id="282" r:id="rId5"/>
    <p:sldId id="283" r:id="rId6"/>
    <p:sldId id="284" r:id="rId7"/>
    <p:sldId id="285" r:id="rId8"/>
    <p:sldId id="278" r:id="rId9"/>
    <p:sldId id="286" r:id="rId10"/>
    <p:sldId id="287" r:id="rId11"/>
    <p:sldId id="288" r:id="rId12"/>
    <p:sldId id="289" r:id="rId13"/>
    <p:sldId id="290" r:id="rId14"/>
    <p:sldId id="257" r:id="rId15"/>
    <p:sldId id="259" r:id="rId16"/>
    <p:sldId id="260" r:id="rId17"/>
    <p:sldId id="262" r:id="rId18"/>
    <p:sldId id="263" r:id="rId19"/>
    <p:sldId id="273" r:id="rId20"/>
    <p:sldId id="274" r:id="rId21"/>
    <p:sldId id="277" r:id="rId22"/>
    <p:sldId id="264" r:id="rId23"/>
    <p:sldId id="265" r:id="rId24"/>
    <p:sldId id="266" r:id="rId25"/>
    <p:sldId id="267" r:id="rId26"/>
    <p:sldId id="272" r:id="rId27"/>
    <p:sldId id="280"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Burnell" initials="G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81851" autoAdjust="0"/>
  </p:normalViewPr>
  <p:slideViewPr>
    <p:cSldViewPr>
      <p:cViewPr>
        <p:scale>
          <a:sx n="139" d="100"/>
          <a:sy n="139" d="100"/>
        </p:scale>
        <p:origin x="-228" y="-72"/>
      </p:cViewPr>
      <p:guideLst>
        <p:guide orient="horz" pos="2160"/>
        <p:guide pos="2880"/>
      </p:guideLst>
    </p:cSldViewPr>
  </p:slideViewPr>
  <p:notesTextViewPr>
    <p:cViewPr>
      <p:scale>
        <a:sx n="1" d="1"/>
        <a:sy n="1" d="1"/>
      </p:scale>
      <p:origin x="0" y="0"/>
    </p:cViewPr>
  </p:notesTextViewPr>
  <p:sorterViewPr>
    <p:cViewPr>
      <p:scale>
        <a:sx n="100" d="100"/>
        <a:sy n="100" d="100"/>
      </p:scale>
      <p:origin x="0" y="4446"/>
    </p:cViewPr>
  </p:sorterViewPr>
  <p:notesViewPr>
    <p:cSldViewPr>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E1F68-A819-489F-B49A-4A85919BF731}" type="datetimeFigureOut">
              <a:rPr lang="en-US" smtClean="0"/>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064F8-F581-4EE3-857D-BE47D8C920DD}" type="slidenum">
              <a:rPr lang="en-US" smtClean="0"/>
              <a:t>‹#›</a:t>
            </a:fld>
            <a:endParaRPr lang="en-US"/>
          </a:p>
        </p:txBody>
      </p:sp>
    </p:spTree>
    <p:extLst>
      <p:ext uri="{BB962C8B-B14F-4D97-AF65-F5344CB8AC3E}">
        <p14:creationId xmlns:p14="http://schemas.microsoft.com/office/powerpoint/2010/main" val="297357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no-di.com/3d-print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3dprintingindustry.com/2013/11/26/stratasys-throws-curve-ball-smacks-afinia-lawsui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hingiverse.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i.materialise.com/" TargetMode="External"/><Relationship Id="rId5" Type="http://schemas.openxmlformats.org/officeDocument/2006/relationships/hyperlink" Target="http://www.shapeways.com/" TargetMode="External"/><Relationship Id="rId4" Type="http://schemas.openxmlformats.org/officeDocument/2006/relationships/hyperlink" Target="http://explainingthefuture.com/3d_printing_directory.html#burea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a:t>
            </a:r>
            <a:r>
              <a:rPr lang="en-US" dirty="0" smtClean="0">
                <a:sym typeface="Wingdings" panose="05000000000000000000" pitchFamily="2" charset="2"/>
              </a:rPr>
              <a:t></a:t>
            </a:r>
            <a:r>
              <a:rPr lang="en-US" baseline="0" dirty="0" smtClean="0">
                <a:sym typeface="Wingdings" panose="05000000000000000000" pitchFamily="2" charset="2"/>
              </a:rPr>
              <a:t> P</a:t>
            </a:r>
            <a:r>
              <a:rPr lang="en-US" dirty="0" smtClean="0">
                <a:sym typeface="Wingdings" panose="05000000000000000000" pitchFamily="2" charset="2"/>
              </a:rPr>
              <a:t>ower Tube</a:t>
            </a:r>
          </a:p>
          <a:p>
            <a:endParaRPr lang="en-US" dirty="0" smtClean="0">
              <a:sym typeface="Wingdings" panose="05000000000000000000" pitchFamily="2" charset="2"/>
            </a:endParaRPr>
          </a:p>
          <a:p>
            <a:r>
              <a:rPr lang="en-US" dirty="0" smtClean="0">
                <a:sym typeface="Wingdings" panose="05000000000000000000" pitchFamily="2" charset="2"/>
              </a:rPr>
              <a:t>1984 Charles Hull</a:t>
            </a: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a:t>
            </a:fld>
            <a:endParaRPr lang="en-US"/>
          </a:p>
        </p:txBody>
      </p:sp>
    </p:spTree>
    <p:extLst>
      <p:ext uri="{BB962C8B-B14F-4D97-AF65-F5344CB8AC3E}">
        <p14:creationId xmlns:p14="http://schemas.microsoft.com/office/powerpoint/2010/main" val="394970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Material jetting:</a:t>
            </a:r>
            <a:r>
              <a:rPr lang="en-US" sz="1200" b="0" i="0" kern="1200" dirty="0" smtClean="0">
                <a:solidFill>
                  <a:schemeClr val="tx1"/>
                </a:solidFill>
                <a:effectLst/>
                <a:latin typeface="+mn-lt"/>
                <a:ea typeface="+mn-ea"/>
                <a:cs typeface="+mn-cs"/>
              </a:rPr>
              <a:t> a 3D printing process whereby the actual build materials (in liquid or molten state) are selectively jetted through multiple jet heads (with others simultaneously jetting support materials). However, the materials tend to be </a:t>
            </a:r>
            <a:r>
              <a:rPr lang="en-US" sz="1200" b="1" i="0" kern="1200" dirty="0" smtClean="0">
                <a:solidFill>
                  <a:schemeClr val="tx1"/>
                </a:solidFill>
                <a:effectLst/>
                <a:latin typeface="+mn-lt"/>
                <a:ea typeface="+mn-ea"/>
                <a:cs typeface="+mn-cs"/>
              </a:rPr>
              <a:t>liquid photopolymers</a:t>
            </a:r>
            <a:r>
              <a:rPr lang="en-US" sz="1200" b="0" i="0" kern="1200" dirty="0" smtClean="0">
                <a:solidFill>
                  <a:schemeClr val="tx1"/>
                </a:solidFill>
                <a:effectLst/>
                <a:latin typeface="+mn-lt"/>
                <a:ea typeface="+mn-ea"/>
                <a:cs typeface="+mn-cs"/>
              </a:rPr>
              <a:t>, which are cured with a pass of </a:t>
            </a:r>
            <a:r>
              <a:rPr lang="en-US" sz="1200" b="1" i="0" kern="1200" dirty="0" smtClean="0">
                <a:solidFill>
                  <a:schemeClr val="tx1"/>
                </a:solidFill>
                <a:effectLst/>
                <a:latin typeface="+mn-lt"/>
                <a:ea typeface="+mn-ea"/>
                <a:cs typeface="+mn-cs"/>
              </a:rPr>
              <a:t>UV light </a:t>
            </a:r>
            <a:r>
              <a:rPr lang="en-US" sz="1200" b="0" i="0" kern="1200" dirty="0" smtClean="0">
                <a:solidFill>
                  <a:schemeClr val="tx1"/>
                </a:solidFill>
                <a:effectLst/>
                <a:latin typeface="+mn-lt"/>
                <a:ea typeface="+mn-ea"/>
                <a:cs typeface="+mn-cs"/>
              </a:rPr>
              <a:t>as each layer is deposited.</a:t>
            </a:r>
          </a:p>
          <a:p>
            <a:r>
              <a:rPr lang="en-US" sz="1200" b="0" i="0" kern="1200" dirty="0" smtClean="0">
                <a:solidFill>
                  <a:schemeClr val="tx1"/>
                </a:solidFill>
                <a:effectLst/>
                <a:latin typeface="+mn-lt"/>
                <a:ea typeface="+mn-ea"/>
                <a:cs typeface="+mn-cs"/>
              </a:rPr>
              <a:t>The nature of this product allows for the </a:t>
            </a:r>
            <a:r>
              <a:rPr lang="en-US" sz="1200" b="1" i="0" kern="1200" dirty="0" smtClean="0">
                <a:solidFill>
                  <a:schemeClr val="tx1"/>
                </a:solidFill>
                <a:effectLst/>
                <a:latin typeface="+mn-lt"/>
                <a:ea typeface="+mn-ea"/>
                <a:cs typeface="+mn-cs"/>
              </a:rPr>
              <a:t>simultaneous deposition </a:t>
            </a:r>
            <a:r>
              <a:rPr lang="en-US" sz="1200" b="0" i="0" kern="1200" dirty="0" smtClean="0">
                <a:solidFill>
                  <a:schemeClr val="tx1"/>
                </a:solidFill>
                <a:effectLst/>
                <a:latin typeface="+mn-lt"/>
                <a:ea typeface="+mn-ea"/>
                <a:cs typeface="+mn-cs"/>
              </a:rPr>
              <a:t>of a range of materials, which means that a </a:t>
            </a:r>
            <a:r>
              <a:rPr lang="en-US" sz="1200" b="1" i="0" kern="1200" dirty="0" smtClean="0">
                <a:solidFill>
                  <a:schemeClr val="tx1"/>
                </a:solidFill>
                <a:effectLst/>
                <a:latin typeface="+mn-lt"/>
                <a:ea typeface="+mn-ea"/>
                <a:cs typeface="+mn-cs"/>
              </a:rPr>
              <a:t>single part </a:t>
            </a:r>
            <a:r>
              <a:rPr lang="en-US" sz="1200" b="0" i="0" kern="1200" dirty="0" smtClean="0">
                <a:solidFill>
                  <a:schemeClr val="tx1"/>
                </a:solidFill>
                <a:effectLst/>
                <a:latin typeface="+mn-lt"/>
                <a:ea typeface="+mn-ea"/>
                <a:cs typeface="+mn-cs"/>
              </a:rPr>
              <a:t>can be produced from </a:t>
            </a:r>
            <a:r>
              <a:rPr lang="en-US" sz="1200" b="1" i="0" kern="1200" dirty="0" smtClean="0">
                <a:solidFill>
                  <a:schemeClr val="tx1"/>
                </a:solidFill>
                <a:effectLst/>
                <a:latin typeface="+mn-lt"/>
                <a:ea typeface="+mn-ea"/>
                <a:cs typeface="+mn-cs"/>
              </a:rPr>
              <a:t>multiple materials with different characteristics and properties</a:t>
            </a:r>
            <a:r>
              <a:rPr lang="en-US" sz="1200" b="0" i="0" kern="1200" dirty="0" smtClean="0">
                <a:solidFill>
                  <a:schemeClr val="tx1"/>
                </a:solidFill>
                <a:effectLst/>
                <a:latin typeface="+mn-lt"/>
                <a:ea typeface="+mn-ea"/>
                <a:cs typeface="+mn-cs"/>
              </a:rPr>
              <a:t>. Material jetting is a very precise 3D printing method, producing </a:t>
            </a:r>
            <a:r>
              <a:rPr lang="en-US" sz="1200" b="1" i="0" kern="1200" dirty="0" smtClean="0">
                <a:solidFill>
                  <a:schemeClr val="tx1"/>
                </a:solidFill>
                <a:effectLst/>
                <a:latin typeface="+mn-lt"/>
                <a:ea typeface="+mn-ea"/>
                <a:cs typeface="+mn-cs"/>
              </a:rPr>
              <a:t>accurate</a:t>
            </a:r>
            <a:r>
              <a:rPr lang="en-US" sz="1200" b="0" i="0" kern="1200" dirty="0" smtClean="0">
                <a:solidFill>
                  <a:schemeClr val="tx1"/>
                </a:solidFill>
                <a:effectLst/>
                <a:latin typeface="+mn-lt"/>
                <a:ea typeface="+mn-ea"/>
                <a:cs typeface="+mn-cs"/>
              </a:rPr>
              <a:t> parts with a </a:t>
            </a:r>
            <a:r>
              <a:rPr lang="en-US" sz="1200" b="1" i="0" kern="1200" dirty="0" smtClean="0">
                <a:solidFill>
                  <a:schemeClr val="tx1"/>
                </a:solidFill>
                <a:effectLst/>
                <a:latin typeface="+mn-lt"/>
                <a:ea typeface="+mn-ea"/>
                <a:cs typeface="+mn-cs"/>
              </a:rPr>
              <a:t>very smooth finish.</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10</a:t>
            </a:fld>
            <a:endParaRPr lang="en-US"/>
          </a:p>
        </p:txBody>
      </p:sp>
    </p:spTree>
    <p:extLst>
      <p:ext uri="{BB962C8B-B14F-4D97-AF65-F5344CB8AC3E}">
        <p14:creationId xmlns:p14="http://schemas.microsoft.com/office/powerpoint/2010/main" val="19286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SDL is a </a:t>
            </a:r>
            <a:r>
              <a:rPr lang="en-US" sz="1200" b="1" i="0" kern="1200" dirty="0" smtClean="0">
                <a:solidFill>
                  <a:schemeClr val="tx1"/>
                </a:solidFill>
                <a:effectLst/>
                <a:latin typeface="+mn-lt"/>
                <a:ea typeface="+mn-ea"/>
                <a:cs typeface="+mn-cs"/>
              </a:rPr>
              <a:t>proprietary</a:t>
            </a:r>
            <a:r>
              <a:rPr lang="en-US" sz="1200" b="0" i="0" kern="1200" dirty="0" smtClean="0">
                <a:solidFill>
                  <a:schemeClr val="tx1"/>
                </a:solidFill>
                <a:effectLst/>
                <a:latin typeface="+mn-lt"/>
                <a:ea typeface="+mn-ea"/>
                <a:cs typeface="+mn-cs"/>
              </a:rPr>
              <a:t> 3D printing process developed and manufactured by </a:t>
            </a:r>
            <a:r>
              <a:rPr lang="en-US" sz="1200" b="1" i="0" kern="1200" dirty="0" err="1" smtClean="0">
                <a:solidFill>
                  <a:schemeClr val="tx1"/>
                </a:solidFill>
                <a:effectLst/>
                <a:latin typeface="+mn-lt"/>
                <a:ea typeface="+mn-ea"/>
                <a:cs typeface="+mn-cs"/>
              </a:rPr>
              <a:t>Mcor</a:t>
            </a:r>
            <a:r>
              <a:rPr lang="en-US" sz="1200" b="1" i="0" kern="1200" dirty="0" smtClean="0">
                <a:solidFill>
                  <a:schemeClr val="tx1"/>
                </a:solidFill>
                <a:effectLst/>
                <a:latin typeface="+mn-lt"/>
                <a:ea typeface="+mn-ea"/>
                <a:cs typeface="+mn-cs"/>
              </a:rPr>
              <a:t> Technologies</a:t>
            </a:r>
            <a:r>
              <a:rPr lang="en-US" sz="1200" b="0" i="0" kern="1200" dirty="0" smtClean="0">
                <a:solidFill>
                  <a:schemeClr val="tx1"/>
                </a:solidFill>
                <a:effectLst/>
                <a:latin typeface="+mn-lt"/>
                <a:ea typeface="+mn-ea"/>
                <a:cs typeface="+mn-cs"/>
              </a:rPr>
              <a:t>. There is a temptation to compare this process with the Laminated Object Manufacturing (LOM) process developed by </a:t>
            </a:r>
            <a:r>
              <a:rPr lang="en-US" sz="1200" b="0" i="0" kern="1200" dirty="0" err="1" smtClean="0">
                <a:solidFill>
                  <a:schemeClr val="tx1"/>
                </a:solidFill>
                <a:effectLst/>
                <a:latin typeface="+mn-lt"/>
                <a:ea typeface="+mn-ea"/>
                <a:cs typeface="+mn-cs"/>
              </a:rPr>
              <a:t>Helisys</a:t>
            </a:r>
            <a:r>
              <a:rPr lang="en-US" sz="1200" b="0" i="0" kern="1200" dirty="0" smtClean="0">
                <a:solidFill>
                  <a:schemeClr val="tx1"/>
                </a:solidFill>
                <a:effectLst/>
                <a:latin typeface="+mn-lt"/>
                <a:ea typeface="+mn-ea"/>
                <a:cs typeface="+mn-cs"/>
              </a:rPr>
              <a:t> in the 1990’s due to similarities in layering and shaping paper to form the final part. However, that is where any similarity ends.</a:t>
            </a:r>
          </a:p>
          <a:p>
            <a:r>
              <a:rPr lang="en-US" sz="1200" b="0" i="0" kern="1200" dirty="0" smtClean="0">
                <a:solidFill>
                  <a:schemeClr val="tx1"/>
                </a:solidFill>
                <a:effectLst/>
                <a:latin typeface="+mn-lt"/>
                <a:ea typeface="+mn-ea"/>
                <a:cs typeface="+mn-cs"/>
              </a:rPr>
              <a:t>The SDL 3D printing process builds parts layer by layer using </a:t>
            </a:r>
            <a:r>
              <a:rPr lang="en-US" sz="1200" b="1" i="0" kern="1200" dirty="0" smtClean="0">
                <a:solidFill>
                  <a:schemeClr val="tx1"/>
                </a:solidFill>
                <a:effectLst/>
                <a:latin typeface="+mn-lt"/>
                <a:ea typeface="+mn-ea"/>
                <a:cs typeface="+mn-cs"/>
              </a:rPr>
              <a:t>standard copier paper</a:t>
            </a:r>
            <a:r>
              <a:rPr lang="en-US" sz="1200" b="0" i="0" kern="1200" dirty="0" smtClean="0">
                <a:solidFill>
                  <a:schemeClr val="tx1"/>
                </a:solidFill>
                <a:effectLst/>
                <a:latin typeface="+mn-lt"/>
                <a:ea typeface="+mn-ea"/>
                <a:cs typeface="+mn-cs"/>
              </a:rPr>
              <a:t>. Each new layer is fixed to the previous layer using an </a:t>
            </a:r>
            <a:r>
              <a:rPr lang="en-US" sz="1200" b="1" i="0" kern="1200" dirty="0" smtClean="0">
                <a:solidFill>
                  <a:schemeClr val="tx1"/>
                </a:solidFill>
                <a:effectLst/>
                <a:latin typeface="+mn-lt"/>
                <a:ea typeface="+mn-ea"/>
                <a:cs typeface="+mn-cs"/>
              </a:rPr>
              <a:t>adhesive</a:t>
            </a:r>
            <a:r>
              <a:rPr lang="en-US" sz="1200" b="0" i="0" kern="1200" dirty="0" smtClean="0">
                <a:solidFill>
                  <a:schemeClr val="tx1"/>
                </a:solidFill>
                <a:effectLst/>
                <a:latin typeface="+mn-lt"/>
                <a:ea typeface="+mn-ea"/>
                <a:cs typeface="+mn-cs"/>
              </a:rPr>
              <a:t>, which is </a:t>
            </a:r>
            <a:r>
              <a:rPr lang="en-US" sz="1200" b="1" i="0" kern="1200" dirty="0" smtClean="0">
                <a:solidFill>
                  <a:schemeClr val="tx1"/>
                </a:solidFill>
                <a:effectLst/>
                <a:latin typeface="+mn-lt"/>
                <a:ea typeface="+mn-ea"/>
                <a:cs typeface="+mn-cs"/>
              </a:rPr>
              <a:t>applied selectively </a:t>
            </a:r>
            <a:r>
              <a:rPr lang="en-US" sz="1200" b="0" i="0" kern="1200" dirty="0" smtClean="0">
                <a:solidFill>
                  <a:schemeClr val="tx1"/>
                </a:solidFill>
                <a:effectLst/>
                <a:latin typeface="+mn-lt"/>
                <a:ea typeface="+mn-ea"/>
                <a:cs typeface="+mn-cs"/>
              </a:rPr>
              <a:t>according to the 3D data supplied to the machine. This means that a much </a:t>
            </a:r>
            <a:r>
              <a:rPr lang="en-US" sz="1200" b="1" i="0" kern="1200" dirty="0" smtClean="0">
                <a:solidFill>
                  <a:schemeClr val="tx1"/>
                </a:solidFill>
                <a:effectLst/>
                <a:latin typeface="+mn-lt"/>
                <a:ea typeface="+mn-ea"/>
                <a:cs typeface="+mn-cs"/>
              </a:rPr>
              <a:t>higher density of adhesive</a:t>
            </a:r>
            <a:r>
              <a:rPr lang="en-US" sz="1200" b="0" i="0" kern="1200" dirty="0" smtClean="0">
                <a:solidFill>
                  <a:schemeClr val="tx1"/>
                </a:solidFill>
                <a:effectLst/>
                <a:latin typeface="+mn-lt"/>
                <a:ea typeface="+mn-ea"/>
                <a:cs typeface="+mn-cs"/>
              </a:rPr>
              <a:t> is deposited in the area that will become </a:t>
            </a:r>
            <a:r>
              <a:rPr lang="en-US" sz="1200" b="1" i="0" kern="1200" dirty="0" smtClean="0">
                <a:solidFill>
                  <a:schemeClr val="tx1"/>
                </a:solidFill>
                <a:effectLst/>
                <a:latin typeface="+mn-lt"/>
                <a:ea typeface="+mn-ea"/>
                <a:cs typeface="+mn-cs"/>
              </a:rPr>
              <a:t>the part</a:t>
            </a:r>
            <a:r>
              <a:rPr lang="en-US" sz="1200" b="0" i="0" kern="1200" dirty="0" smtClean="0">
                <a:solidFill>
                  <a:schemeClr val="tx1"/>
                </a:solidFill>
                <a:effectLst/>
                <a:latin typeface="+mn-lt"/>
                <a:ea typeface="+mn-ea"/>
                <a:cs typeface="+mn-cs"/>
              </a:rPr>
              <a:t>, and a much </a:t>
            </a:r>
            <a:r>
              <a:rPr lang="en-US" sz="1200" b="1" i="0" kern="1200" dirty="0" smtClean="0">
                <a:solidFill>
                  <a:schemeClr val="tx1"/>
                </a:solidFill>
                <a:effectLst/>
                <a:latin typeface="+mn-lt"/>
                <a:ea typeface="+mn-ea"/>
                <a:cs typeface="+mn-cs"/>
              </a:rPr>
              <a:t>lower density of adhesive </a:t>
            </a:r>
            <a:r>
              <a:rPr lang="en-US" sz="1200" b="0" i="0" kern="1200" dirty="0" smtClean="0">
                <a:solidFill>
                  <a:schemeClr val="tx1"/>
                </a:solidFill>
                <a:effectLst/>
                <a:latin typeface="+mn-lt"/>
                <a:ea typeface="+mn-ea"/>
                <a:cs typeface="+mn-cs"/>
              </a:rPr>
              <a:t>is applied in </a:t>
            </a:r>
            <a:r>
              <a:rPr lang="en-US" sz="1200" b="1" i="0" kern="1200" dirty="0" smtClean="0">
                <a:solidFill>
                  <a:schemeClr val="tx1"/>
                </a:solidFill>
                <a:effectLst/>
                <a:latin typeface="+mn-lt"/>
                <a:ea typeface="+mn-ea"/>
                <a:cs typeface="+mn-cs"/>
              </a:rPr>
              <a:t>the surrounding area</a:t>
            </a:r>
            <a:r>
              <a:rPr lang="en-US" sz="1200" b="0" i="0" kern="1200" dirty="0" smtClean="0">
                <a:solidFill>
                  <a:schemeClr val="tx1"/>
                </a:solidFill>
                <a:effectLst/>
                <a:latin typeface="+mn-lt"/>
                <a:ea typeface="+mn-ea"/>
                <a:cs typeface="+mn-cs"/>
              </a:rPr>
              <a:t> that will serve as the </a:t>
            </a:r>
            <a:r>
              <a:rPr lang="en-US" sz="1200" b="1" i="0" kern="1200" dirty="0" smtClean="0">
                <a:solidFill>
                  <a:schemeClr val="tx1"/>
                </a:solidFill>
                <a:effectLst/>
                <a:latin typeface="+mn-lt"/>
                <a:ea typeface="+mn-ea"/>
                <a:cs typeface="+mn-cs"/>
              </a:rPr>
              <a:t>support</a:t>
            </a:r>
            <a:r>
              <a:rPr lang="en-US" sz="1200" b="0" i="0" kern="1200" dirty="0" smtClean="0">
                <a:solidFill>
                  <a:schemeClr val="tx1"/>
                </a:solidFill>
                <a:effectLst/>
                <a:latin typeface="+mn-lt"/>
                <a:ea typeface="+mn-ea"/>
                <a:cs typeface="+mn-cs"/>
              </a:rPr>
              <a:t>, ensuring relatively </a:t>
            </a:r>
            <a:r>
              <a:rPr lang="en-US" sz="1200" b="1" i="0" kern="1200" dirty="0" smtClean="0">
                <a:solidFill>
                  <a:schemeClr val="tx1"/>
                </a:solidFill>
                <a:effectLst/>
                <a:latin typeface="+mn-lt"/>
                <a:ea typeface="+mn-ea"/>
                <a:cs typeface="+mn-cs"/>
              </a:rPr>
              <a:t>easy “weeding,” or support removal</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After a new sheet of paper is fed into the 3D printer from the paper feed mechanism and placed on top of the selectively applied adhesive on the previous layer, </a:t>
            </a:r>
            <a:r>
              <a:rPr lang="en-US" sz="1200" b="1" i="0" kern="1200" dirty="0" smtClean="0">
                <a:solidFill>
                  <a:schemeClr val="tx1"/>
                </a:solidFill>
                <a:effectLst/>
                <a:latin typeface="+mn-lt"/>
                <a:ea typeface="+mn-ea"/>
                <a:cs typeface="+mn-cs"/>
              </a:rPr>
              <a:t>the build plate is moved up to a heat plate and pressure is applied</a:t>
            </a:r>
            <a:r>
              <a:rPr lang="en-US" sz="1200" b="0" i="0" kern="1200" dirty="0" smtClean="0">
                <a:solidFill>
                  <a:schemeClr val="tx1"/>
                </a:solidFill>
                <a:effectLst/>
                <a:latin typeface="+mn-lt"/>
                <a:ea typeface="+mn-ea"/>
                <a:cs typeface="+mn-cs"/>
              </a:rPr>
              <a:t>. This pressure ensures a positive bond between the two sheets of paper. The build plate then returns to the build height where an </a:t>
            </a:r>
            <a:r>
              <a:rPr lang="en-US" sz="1200" b="1" i="0" kern="1200" dirty="0" smtClean="0">
                <a:solidFill>
                  <a:schemeClr val="tx1"/>
                </a:solidFill>
                <a:effectLst/>
                <a:latin typeface="+mn-lt"/>
                <a:ea typeface="+mn-ea"/>
                <a:cs typeface="+mn-cs"/>
              </a:rPr>
              <a:t>adjustable Tungsten carbide blade cuts one sheet of paper at a time</a:t>
            </a:r>
            <a:r>
              <a:rPr lang="en-US" sz="1200" b="0" i="0" kern="1200" dirty="0" smtClean="0">
                <a:solidFill>
                  <a:schemeClr val="tx1"/>
                </a:solidFill>
                <a:effectLst/>
                <a:latin typeface="+mn-lt"/>
                <a:ea typeface="+mn-ea"/>
                <a:cs typeface="+mn-cs"/>
              </a:rPr>
              <a:t>, tracing the object outline </a:t>
            </a:r>
            <a:r>
              <a:rPr lang="en-US" sz="1200" b="1" i="0" kern="1200" dirty="0" smtClean="0">
                <a:solidFill>
                  <a:schemeClr val="tx1"/>
                </a:solidFill>
                <a:effectLst/>
                <a:latin typeface="+mn-lt"/>
                <a:ea typeface="+mn-ea"/>
                <a:cs typeface="+mn-cs"/>
              </a:rPr>
              <a:t>to create the edges</a:t>
            </a:r>
            <a:r>
              <a:rPr lang="en-US" sz="1200" b="0" i="0" kern="1200" dirty="0" smtClean="0">
                <a:solidFill>
                  <a:schemeClr val="tx1"/>
                </a:solidFill>
                <a:effectLst/>
                <a:latin typeface="+mn-lt"/>
                <a:ea typeface="+mn-ea"/>
                <a:cs typeface="+mn-cs"/>
              </a:rPr>
              <a:t> of the part. When this cutting sequence is complete, the 3D printer deposits the next layer of adhesive and so on until the part is complete.</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11</a:t>
            </a:fld>
            <a:endParaRPr lang="en-US"/>
          </a:p>
        </p:txBody>
      </p:sp>
    </p:spTree>
    <p:extLst>
      <p:ext uri="{BB962C8B-B14F-4D97-AF65-F5344CB8AC3E}">
        <p14:creationId xmlns:p14="http://schemas.microsoft.com/office/powerpoint/2010/main" val="242118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SDL is one of the very few 3D printing processes that can produce full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3D printed parts, using a CYMK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palette. And because the parts are standard paper, which require no post-processing, they are wholly safe and eco-friendly. Where the process is not able to compete </a:t>
            </a:r>
            <a:r>
              <a:rPr lang="en-US" sz="1200" b="0" i="0" kern="1200" dirty="0" err="1" smtClean="0">
                <a:solidFill>
                  <a:schemeClr val="tx1"/>
                </a:solidFill>
                <a:effectLst/>
                <a:latin typeface="+mn-lt"/>
                <a:ea typeface="+mn-ea"/>
                <a:cs typeface="+mn-cs"/>
              </a:rPr>
              <a:t>favourably</a:t>
            </a:r>
            <a:r>
              <a:rPr lang="en-US" sz="1200" b="0" i="0" kern="1200" dirty="0" smtClean="0">
                <a:solidFill>
                  <a:schemeClr val="tx1"/>
                </a:solidFill>
                <a:effectLst/>
                <a:latin typeface="+mn-lt"/>
                <a:ea typeface="+mn-ea"/>
                <a:cs typeface="+mn-cs"/>
              </a:rPr>
              <a:t> with other 3D printing processes is in the production of complex geometries and the build size is limited to the size of the feedstock.</a:t>
            </a: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12</a:t>
            </a:fld>
            <a:endParaRPr lang="en-US"/>
          </a:p>
        </p:txBody>
      </p:sp>
    </p:spTree>
    <p:extLst>
      <p:ext uri="{BB962C8B-B14F-4D97-AF65-F5344CB8AC3E}">
        <p14:creationId xmlns:p14="http://schemas.microsoft.com/office/powerpoint/2010/main" val="303577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Electron Beam Melting 3D printing technique is a proprietary process developed by Swedish company </a:t>
            </a:r>
            <a:r>
              <a:rPr lang="en-US" sz="1200" b="0" i="0" kern="1200" dirty="0" err="1" smtClean="0">
                <a:solidFill>
                  <a:schemeClr val="tx1"/>
                </a:solidFill>
                <a:effectLst/>
                <a:latin typeface="+mn-lt"/>
                <a:ea typeface="+mn-ea"/>
                <a:cs typeface="+mn-cs"/>
              </a:rPr>
              <a:t>Arcam</a:t>
            </a:r>
            <a:r>
              <a:rPr lang="en-US" sz="1200" b="0" i="0" kern="1200" dirty="0" smtClean="0">
                <a:solidFill>
                  <a:schemeClr val="tx1"/>
                </a:solidFill>
                <a:effectLst/>
                <a:latin typeface="+mn-lt"/>
                <a:ea typeface="+mn-ea"/>
                <a:cs typeface="+mn-cs"/>
              </a:rPr>
              <a:t>. This metal printing method is very similar to the Direct Metal Laser Sintering (DMLS) process in terms of the formation of parts from metal powder. The key difference is the heat source, which, as the name suggests is an electron beam, rather than a laser, which necessitates that the procedure is carried out under vacuum conditions.</a:t>
            </a:r>
          </a:p>
          <a:p>
            <a:r>
              <a:rPr lang="en-US" sz="1200" b="0" i="0" kern="1200" dirty="0" smtClean="0">
                <a:solidFill>
                  <a:schemeClr val="tx1"/>
                </a:solidFill>
                <a:effectLst/>
                <a:latin typeface="+mn-lt"/>
                <a:ea typeface="+mn-ea"/>
                <a:cs typeface="+mn-cs"/>
              </a:rPr>
              <a:t>EBM has the capability of creating fully-dense parts in a variety of metal alloys, even to medical grade, and as a result the technique has been particularly successful for a range of production applications in the medical industry, particularly for implants. However, other hi-tech sectors such as aerospace and automotive have also looked to EBM technology for manufacturing fulfillment.</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13</a:t>
            </a:fld>
            <a:endParaRPr lang="en-US"/>
          </a:p>
        </p:txBody>
      </p:sp>
    </p:spTree>
    <p:extLst>
      <p:ext uri="{BB962C8B-B14F-4D97-AF65-F5344CB8AC3E}">
        <p14:creationId xmlns:p14="http://schemas.microsoft.com/office/powerpoint/2010/main" val="142376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idea of the variety of applications.    *    What does the technology consist of?</a:t>
            </a:r>
          </a:p>
          <a:p>
            <a:endParaRPr lang="en-US" dirty="0" smtClean="0"/>
          </a:p>
          <a:p>
            <a:r>
              <a:rPr lang="en-US" dirty="0" smtClean="0"/>
              <a:t>Fast &amp; accurate Cartesian</a:t>
            </a:r>
            <a:r>
              <a:rPr lang="en-US" baseline="0" dirty="0" smtClean="0"/>
              <a:t> robots</a:t>
            </a:r>
            <a:endParaRPr lang="en-US" dirty="0" smtClean="0"/>
          </a:p>
          <a:p>
            <a:r>
              <a:rPr lang="en-US" dirty="0" smtClean="0"/>
              <a:t>	X,Y,Z   *   Primarily overhead deposition with dropping table</a:t>
            </a:r>
          </a:p>
          <a:p>
            <a:endParaRPr lang="en-US" dirty="0" smtClean="0"/>
          </a:p>
          <a:p>
            <a:r>
              <a:rPr lang="en-US" dirty="0" smtClean="0"/>
              <a:t>Sophisticated software</a:t>
            </a:r>
          </a:p>
          <a:p>
            <a:r>
              <a:rPr lang="en-US" dirty="0" smtClean="0"/>
              <a:t>	Slicing   *   X-ray/CT Scan   *   CAD/CAM</a:t>
            </a:r>
          </a:p>
          <a:p>
            <a:endParaRPr lang="en-US" dirty="0" smtClean="0"/>
          </a:p>
          <a:p>
            <a:r>
              <a:rPr lang="en-US" dirty="0" smtClean="0"/>
              <a:t>Materials that could be deposited and cured in process </a:t>
            </a:r>
          </a:p>
          <a:p>
            <a:r>
              <a:rPr lang="en-US" dirty="0" smtClean="0"/>
              <a:t>	Polymers, metals, human cells</a:t>
            </a:r>
          </a:p>
          <a:p>
            <a:r>
              <a:rPr lang="en-US" dirty="0" smtClean="0"/>
              <a:t>	Method of dispensing them: feed, di</a:t>
            </a:r>
          </a:p>
          <a:p>
            <a:r>
              <a:rPr lang="en-US" dirty="0" smtClean="0"/>
              <a:t>           	Liquids, filament, powder</a:t>
            </a:r>
          </a:p>
          <a:p>
            <a:r>
              <a:rPr lang="en-US" dirty="0" smtClean="0"/>
              <a:t>Method of curing them in process</a:t>
            </a:r>
          </a:p>
          <a:p>
            <a:r>
              <a:rPr lang="en-US" dirty="0" smtClean="0"/>
              <a:t>	Air, UV, light, laser</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14</a:t>
            </a:fld>
            <a:endParaRPr lang="en-US"/>
          </a:p>
        </p:txBody>
      </p:sp>
    </p:spTree>
    <p:extLst>
      <p:ext uri="{BB962C8B-B14F-4D97-AF65-F5344CB8AC3E}">
        <p14:creationId xmlns:p14="http://schemas.microsoft.com/office/powerpoint/2010/main" val="83387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story: While this was going on --</a:t>
            </a:r>
            <a:endParaRPr lang="en-US" dirty="0" smtClean="0"/>
          </a:p>
          <a:p>
            <a:r>
              <a:rPr lang="en-US" dirty="0" smtClean="0"/>
              <a:t>August 1983: CEO/part owner ICON Corp., Cambridge </a:t>
            </a:r>
          </a:p>
          <a:p>
            <a:r>
              <a:rPr lang="en-US" dirty="0" smtClean="0"/>
              <a:t>Founded 1964, Gordon </a:t>
            </a:r>
            <a:r>
              <a:rPr lang="en-US" dirty="0" err="1" smtClean="0"/>
              <a:t>Baty</a:t>
            </a:r>
            <a:r>
              <a:rPr lang="en-US" dirty="0" smtClean="0"/>
              <a:t>, Lexington, MIT, process control for the photographic industry. Evolved into a producer of numerical controls and positioning components for the machine tool industry.</a:t>
            </a:r>
          </a:p>
          <a:p>
            <a:r>
              <a:rPr lang="en-US" dirty="0" smtClean="0"/>
              <a:t>1979 to 1983: Industry change: electronics from tubes to chips, recession, machine tool customers fled to Italy</a:t>
            </a:r>
          </a:p>
          <a:p>
            <a:r>
              <a:rPr lang="en-US" dirty="0" smtClean="0"/>
              <a:t>Began making machines. </a:t>
            </a:r>
            <a:r>
              <a:rPr lang="en-US" b="1" dirty="0" smtClean="0"/>
              <a:t>January 1984</a:t>
            </a:r>
            <a:r>
              <a:rPr lang="en-US" dirty="0" smtClean="0"/>
              <a:t>: first orders for </a:t>
            </a:r>
            <a:r>
              <a:rPr lang="en-US" b="1" dirty="0" smtClean="0"/>
              <a:t>liquid dispenser</a:t>
            </a:r>
            <a:r>
              <a:rPr lang="en-US" dirty="0" smtClean="0"/>
              <a:t>, LD1824. To </a:t>
            </a:r>
            <a:r>
              <a:rPr lang="en-US" b="1" dirty="0" smtClean="0"/>
              <a:t>apply solder mask.</a:t>
            </a:r>
            <a:r>
              <a:rPr lang="en-US" dirty="0" smtClean="0"/>
              <a:t> </a:t>
            </a:r>
          </a:p>
          <a:p>
            <a:r>
              <a:rPr lang="en-US" sz="1200" b="1" kern="1200" dirty="0" err="1" smtClean="0">
                <a:solidFill>
                  <a:schemeClr val="tx1"/>
                </a:solidFill>
                <a:effectLst/>
                <a:latin typeface="+mn-lt"/>
                <a:ea typeface="+mn-ea"/>
                <a:cs typeface="+mn-cs"/>
              </a:rPr>
              <a:t>Iindustry</a:t>
            </a:r>
            <a:r>
              <a:rPr lang="en-US" sz="1200" b="1" kern="1200" dirty="0" smtClean="0">
                <a:solidFill>
                  <a:schemeClr val="tx1"/>
                </a:solidFill>
                <a:effectLst/>
                <a:latin typeface="+mn-lt"/>
                <a:ea typeface="+mn-ea"/>
                <a:cs typeface="+mn-cs"/>
              </a:rPr>
              <a:t> point-to-point</a:t>
            </a:r>
            <a:r>
              <a:rPr lang="en-US" sz="1200" kern="1200" dirty="0" smtClean="0">
                <a:solidFill>
                  <a:schemeClr val="tx1"/>
                </a:solidFill>
                <a:effectLst/>
                <a:latin typeface="+mn-lt"/>
                <a:ea typeface="+mn-ea"/>
                <a:cs typeface="+mn-cs"/>
              </a:rPr>
              <a:t>.   ICON advantage: </a:t>
            </a:r>
            <a:r>
              <a:rPr lang="en-US" sz="1200" b="1" kern="1200" dirty="0" smtClean="0">
                <a:solidFill>
                  <a:schemeClr val="tx1"/>
                </a:solidFill>
                <a:effectLst/>
                <a:latin typeface="+mn-lt"/>
                <a:ea typeface="+mn-ea"/>
                <a:cs typeface="+mn-cs"/>
              </a:rPr>
              <a:t>Continuous contouring</a:t>
            </a:r>
          </a:p>
          <a:p>
            <a:r>
              <a:rPr lang="en-US" sz="1200" b="1" kern="1200" dirty="0" smtClean="0">
                <a:solidFill>
                  <a:schemeClr val="tx1"/>
                </a:solidFill>
                <a:effectLst/>
                <a:latin typeface="+mn-lt"/>
                <a:ea typeface="+mn-ea"/>
                <a:cs typeface="+mn-cs"/>
              </a:rPr>
              <a:t>Volume control </a:t>
            </a:r>
            <a:r>
              <a:rPr lang="en-US" sz="1200" kern="1200" dirty="0" smtClean="0">
                <a:solidFill>
                  <a:schemeClr val="tx1"/>
                </a:solidFill>
                <a:effectLst/>
                <a:latin typeface="+mn-lt"/>
                <a:ea typeface="+mn-ea"/>
                <a:cs typeface="+mn-cs"/>
              </a:rPr>
              <a:t>of masking</a:t>
            </a:r>
          </a:p>
          <a:p>
            <a:r>
              <a:rPr lang="en-US" sz="1200" b="1" kern="1200" dirty="0" smtClean="0">
                <a:solidFill>
                  <a:schemeClr val="tx1"/>
                </a:solidFill>
                <a:effectLst/>
                <a:latin typeface="+mn-lt"/>
                <a:ea typeface="+mn-ea"/>
                <a:cs typeface="+mn-cs"/>
              </a:rPr>
              <a:t>Dispensing solder paste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064F8-F581-4EE3-857D-BE47D8C920DD}" type="slidenum">
              <a:rPr lang="en-US" smtClean="0"/>
              <a:t>15</a:t>
            </a:fld>
            <a:endParaRPr lang="en-US"/>
          </a:p>
        </p:txBody>
      </p:sp>
    </p:spTree>
    <p:extLst>
      <p:ext uri="{BB962C8B-B14F-4D97-AF65-F5344CB8AC3E}">
        <p14:creationId xmlns:p14="http://schemas.microsoft.com/office/powerpoint/2010/main" val="333653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SOLDER PASTE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Solder </a:t>
            </a:r>
            <a:r>
              <a:rPr lang="en-US" sz="1200" b="1" kern="1200" dirty="0" smtClean="0">
                <a:solidFill>
                  <a:schemeClr val="tx1"/>
                </a:solidFill>
                <a:effectLst/>
                <a:latin typeface="+mn-lt"/>
                <a:ea typeface="+mn-ea"/>
                <a:cs typeface="+mn-cs"/>
              </a:rPr>
              <a:t>compacted</a:t>
            </a:r>
            <a:r>
              <a:rPr lang="en-US" sz="1200" kern="1200" dirty="0" smtClean="0">
                <a:solidFill>
                  <a:schemeClr val="tx1"/>
                </a:solidFill>
                <a:effectLst/>
                <a:latin typeface="+mn-lt"/>
                <a:ea typeface="+mn-ea"/>
                <a:cs typeface="+mn-cs"/>
              </a:rPr>
              <a:t> in valve</a:t>
            </a:r>
          </a:p>
          <a:p>
            <a:r>
              <a:rPr lang="en-US" sz="1200" b="1" kern="1200" dirty="0" smtClean="0">
                <a:solidFill>
                  <a:schemeClr val="tx1"/>
                </a:solidFill>
                <a:effectLst/>
                <a:latin typeface="+mn-lt"/>
                <a:ea typeface="+mn-ea"/>
                <a:cs typeface="+mn-cs"/>
              </a:rPr>
              <a:t>Dr. Andrew </a:t>
            </a:r>
            <a:r>
              <a:rPr lang="en-US" sz="1200" b="1" kern="1200" dirty="0" err="1" smtClean="0">
                <a:solidFill>
                  <a:schemeClr val="tx1"/>
                </a:solidFill>
                <a:effectLst/>
                <a:latin typeface="+mn-lt"/>
                <a:ea typeface="+mn-ea"/>
                <a:cs typeface="+mn-cs"/>
              </a:rPr>
              <a:t>Kulin</a:t>
            </a:r>
            <a:r>
              <a:rPr lang="en-US" sz="1200" kern="1200" dirty="0" smtClean="0">
                <a:solidFill>
                  <a:schemeClr val="tx1"/>
                </a:solidFill>
                <a:effectLst/>
                <a:latin typeface="+mn-lt"/>
                <a:ea typeface="+mn-ea"/>
                <a:cs typeface="+mn-cs"/>
              </a:rPr>
              <a:t>, Raytheon Power Tube, MIT Lab</a:t>
            </a:r>
          </a:p>
          <a:p>
            <a:r>
              <a:rPr lang="en-US" sz="1200" b="1" kern="1200" dirty="0" smtClean="0">
                <a:solidFill>
                  <a:schemeClr val="tx1"/>
                </a:solidFill>
                <a:effectLst/>
                <a:latin typeface="+mn-lt"/>
                <a:ea typeface="+mn-ea"/>
                <a:cs typeface="+mn-cs"/>
              </a:rPr>
              <a:t>TS5000 valve (photo)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1986: Purchased Automation Unlimited.</a:t>
            </a:r>
          </a:p>
          <a:p>
            <a:r>
              <a:rPr lang="en-US" sz="1200" kern="1200" dirty="0" smtClean="0">
                <a:solidFill>
                  <a:schemeClr val="tx1"/>
                </a:solidFill>
                <a:effectLst/>
                <a:latin typeface="+mn-lt"/>
                <a:ea typeface="+mn-ea"/>
                <a:cs typeface="+mn-cs"/>
              </a:rPr>
              <a:t>	ICON: controls, motors and positioning systems</a:t>
            </a:r>
          </a:p>
          <a:p>
            <a:r>
              <a:rPr lang="en-US" sz="1200" kern="1200" dirty="0" smtClean="0">
                <a:solidFill>
                  <a:schemeClr val="tx1"/>
                </a:solidFill>
                <a:effectLst/>
                <a:latin typeface="+mn-lt"/>
                <a:ea typeface="+mn-ea"/>
                <a:cs typeface="+mn-cs"/>
              </a:rPr>
              <a:t>	AU: machines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16</a:t>
            </a:fld>
            <a:endParaRPr lang="en-US"/>
          </a:p>
        </p:txBody>
      </p:sp>
    </p:spTree>
    <p:extLst>
      <p:ext uri="{BB962C8B-B14F-4D97-AF65-F5344CB8AC3E}">
        <p14:creationId xmlns:p14="http://schemas.microsoft.com/office/powerpoint/2010/main" val="207344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a:t>
            </a:r>
          </a:p>
          <a:p>
            <a:endParaRPr lang="en-US" dirty="0" smtClean="0"/>
          </a:p>
          <a:p>
            <a:r>
              <a:rPr lang="en-US" baseline="0" dirty="0" smtClean="0"/>
              <a:t>1992 </a:t>
            </a:r>
            <a:r>
              <a:rPr lang="en-US" b="1" baseline="0" dirty="0" smtClean="0"/>
              <a:t>NYU </a:t>
            </a:r>
            <a:r>
              <a:rPr lang="en-US" b="1" dirty="0" smtClean="0"/>
              <a:t>Dental</a:t>
            </a:r>
            <a:r>
              <a:rPr lang="en-US" dirty="0" smtClean="0"/>
              <a:t>, grinding caps to order</a:t>
            </a:r>
            <a:r>
              <a:rPr lang="en-US" b="1" dirty="0" smtClean="0"/>
              <a:t>: integrating </a:t>
            </a:r>
            <a:r>
              <a:rPr lang="en-US" dirty="0" smtClean="0"/>
              <a:t>the </a:t>
            </a:r>
            <a:r>
              <a:rPr lang="en-US" b="1" dirty="0" smtClean="0"/>
              <a:t>dental imaging </a:t>
            </a:r>
            <a:r>
              <a:rPr lang="en-US" dirty="0" smtClean="0"/>
              <a:t>with our </a:t>
            </a:r>
            <a:r>
              <a:rPr lang="en-US" b="1" dirty="0" smtClean="0"/>
              <a:t>user 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Soldermate</a:t>
            </a:r>
            <a:r>
              <a:rPr lang="en-US" dirty="0" smtClean="0"/>
              <a:t>: </a:t>
            </a:r>
            <a:r>
              <a:rPr lang="en-US" b="1" dirty="0" smtClean="0"/>
              <a:t>Solder filament </a:t>
            </a:r>
            <a:r>
              <a:rPr lang="en-US" dirty="0" smtClean="0"/>
              <a:t>with </a:t>
            </a:r>
            <a:r>
              <a:rPr lang="en-US" b="1" dirty="0" smtClean="0"/>
              <a:t>Programmable feed</a:t>
            </a:r>
            <a:r>
              <a:rPr lang="en-US" dirty="0" smtClean="0"/>
              <a:t>, </a:t>
            </a:r>
            <a:r>
              <a:rPr lang="en-US" b="1" dirty="0" smtClean="0"/>
              <a:t>hot iron, </a:t>
            </a:r>
            <a:r>
              <a:rPr lang="en-US" b="0" dirty="0" smtClean="0"/>
              <a:t>note also the change</a:t>
            </a:r>
            <a:r>
              <a:rPr lang="en-US" b="0" baseline="0" dirty="0" smtClean="0"/>
              <a:t> to overhead fixed X axis while the part moves in the Y axis</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Hydrogen micro flame </a:t>
            </a:r>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7CC064F8-F581-4EE3-857D-BE47D8C920DD}" type="slidenum">
              <a:rPr lang="en-US" smtClean="0"/>
              <a:t>17</a:t>
            </a:fld>
            <a:endParaRPr lang="en-US"/>
          </a:p>
        </p:txBody>
      </p:sp>
    </p:spTree>
    <p:extLst>
      <p:ext uri="{BB962C8B-B14F-4D97-AF65-F5344CB8AC3E}">
        <p14:creationId xmlns:p14="http://schemas.microsoft.com/office/powerpoint/2010/main" val="40737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First use of open flame heat source.</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Start-up </a:t>
            </a:r>
            <a:r>
              <a:rPr lang="en-US" sz="1200" b="1" kern="1200" dirty="0" err="1" smtClean="0">
                <a:solidFill>
                  <a:schemeClr val="tx1"/>
                </a:solidFill>
                <a:effectLst/>
                <a:latin typeface="+mn-lt"/>
                <a:ea typeface="+mn-ea"/>
                <a:cs typeface="+mn-cs"/>
              </a:rPr>
              <a:t>Asymtek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Hewlitt</a:t>
            </a:r>
            <a:r>
              <a:rPr lang="en-US" sz="1200" kern="1200" dirty="0" smtClean="0">
                <a:solidFill>
                  <a:schemeClr val="tx1"/>
                </a:solidFill>
                <a:effectLst/>
                <a:latin typeface="+mn-lt"/>
                <a:ea typeface="+mn-ea"/>
                <a:cs typeface="+mn-cs"/>
              </a:rPr>
              <a:t>-Packard printer technology, low cost, wire drive, point-to-point, self teach.</a:t>
            </a:r>
          </a:p>
          <a:p>
            <a:r>
              <a:rPr lang="en-US" sz="1200" kern="1200" dirty="0" smtClean="0">
                <a:solidFill>
                  <a:schemeClr val="tx1"/>
                </a:solidFill>
                <a:effectLst/>
                <a:latin typeface="+mn-lt"/>
                <a:ea typeface="+mn-ea"/>
                <a:cs typeface="+mn-cs"/>
              </a:rPr>
              <a:t>Dismissed as toy but grabbed market share.</a:t>
            </a:r>
          </a:p>
          <a:p>
            <a:endParaRPr lang="en-US" dirty="0" smtClean="0"/>
          </a:p>
          <a:p>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support frame: </a:t>
            </a:r>
            <a:r>
              <a:rPr lang="en-US" sz="1200" b="1" kern="1200" baseline="0" dirty="0" smtClean="0">
                <a:solidFill>
                  <a:schemeClr val="tx1"/>
                </a:solidFill>
                <a:effectLst/>
                <a:latin typeface="+mn-lt"/>
                <a:ea typeface="+mn-ea"/>
                <a:cs typeface="+mn-cs"/>
              </a:rPr>
              <a:t>X &amp; Y raised </a:t>
            </a:r>
            <a:r>
              <a:rPr lang="en-US" sz="1200" kern="1200" baseline="0" dirty="0" smtClean="0">
                <a:solidFill>
                  <a:schemeClr val="tx1"/>
                </a:solidFill>
                <a:effectLst/>
                <a:latin typeface="+mn-lt"/>
                <a:ea typeface="+mn-ea"/>
                <a:cs typeface="+mn-cs"/>
              </a:rPr>
              <a:t>over work. Z axis head hangs from X axis. </a:t>
            </a:r>
            <a:r>
              <a:rPr lang="en-US" sz="1200" b="1" kern="1200" baseline="0" dirty="0" smtClean="0">
                <a:solidFill>
                  <a:schemeClr val="tx1"/>
                </a:solidFill>
                <a:effectLst/>
                <a:latin typeface="+mn-lt"/>
                <a:ea typeface="+mn-ea"/>
                <a:cs typeface="+mn-cs"/>
              </a:rPr>
              <a:t>Increases speed and accuracy. In 3D, </a:t>
            </a:r>
            <a:r>
              <a:rPr lang="en-US" sz="1200" kern="1200" baseline="0" dirty="0" smtClean="0">
                <a:solidFill>
                  <a:schemeClr val="tx1"/>
                </a:solidFill>
                <a:effectLst/>
                <a:latin typeface="+mn-lt"/>
                <a:ea typeface="+mn-ea"/>
                <a:cs typeface="+mn-cs"/>
              </a:rPr>
              <a:t>the </a:t>
            </a:r>
            <a:r>
              <a:rPr lang="en-US" sz="1200" b="1" kern="1200" baseline="0" dirty="0" smtClean="0">
                <a:solidFill>
                  <a:schemeClr val="tx1"/>
                </a:solidFill>
                <a:effectLst/>
                <a:latin typeface="+mn-lt"/>
                <a:ea typeface="+mn-ea"/>
                <a:cs typeface="+mn-cs"/>
              </a:rPr>
              <a:t>next step </a:t>
            </a:r>
            <a:r>
              <a:rPr lang="en-US" sz="1200" kern="1200" baseline="0" dirty="0" smtClean="0">
                <a:solidFill>
                  <a:schemeClr val="tx1"/>
                </a:solidFill>
                <a:effectLst/>
                <a:latin typeface="+mn-lt"/>
                <a:ea typeface="+mn-ea"/>
                <a:cs typeface="+mn-cs"/>
              </a:rPr>
              <a:t>is to have </a:t>
            </a:r>
            <a:r>
              <a:rPr lang="en-US" sz="1200" b="1" kern="1200" baseline="0" dirty="0" smtClean="0">
                <a:solidFill>
                  <a:schemeClr val="tx1"/>
                </a:solidFill>
                <a:effectLst/>
                <a:latin typeface="+mn-lt"/>
                <a:ea typeface="+mn-ea"/>
                <a:cs typeface="+mn-cs"/>
              </a:rPr>
              <a:t>fixed head</a:t>
            </a:r>
            <a:r>
              <a:rPr lang="en-US" sz="1200" kern="1200" baseline="0" dirty="0" smtClean="0">
                <a:solidFill>
                  <a:schemeClr val="tx1"/>
                </a:solidFill>
                <a:effectLst/>
                <a:latin typeface="+mn-lt"/>
                <a:ea typeface="+mn-ea"/>
                <a:cs typeface="+mn-cs"/>
              </a:rPr>
              <a:t>s and have the </a:t>
            </a:r>
            <a:r>
              <a:rPr lang="en-US" sz="1200" b="1" kern="1200" baseline="0" dirty="0" smtClean="0">
                <a:solidFill>
                  <a:schemeClr val="tx1"/>
                </a:solidFill>
                <a:effectLst/>
                <a:latin typeface="+mn-lt"/>
                <a:ea typeface="+mn-ea"/>
                <a:cs typeface="+mn-cs"/>
              </a:rPr>
              <a:t>part move </a:t>
            </a:r>
            <a:r>
              <a:rPr lang="en-US" sz="120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Z axis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Many features of printer technology.</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18</a:t>
            </a:fld>
            <a:endParaRPr lang="en-US"/>
          </a:p>
        </p:txBody>
      </p:sp>
    </p:spTree>
    <p:extLst>
      <p:ext uri="{BB962C8B-B14F-4D97-AF65-F5344CB8AC3E}">
        <p14:creationId xmlns:p14="http://schemas.microsoft.com/office/powerpoint/2010/main" val="4049496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Since the </a:t>
            </a:r>
            <a:r>
              <a:rPr lang="en-US" sz="1200" b="1" i="0" kern="1200" dirty="0" smtClean="0">
                <a:solidFill>
                  <a:schemeClr val="tx1"/>
                </a:solidFill>
                <a:effectLst/>
                <a:latin typeface="+mn-lt"/>
                <a:ea typeface="+mn-ea"/>
                <a:cs typeface="+mn-cs"/>
              </a:rPr>
              <a:t>late 1980s</a:t>
            </a:r>
            <a:r>
              <a:rPr lang="en-US" sz="1200" b="0" i="0" kern="1200" dirty="0" smtClean="0">
                <a:solidFill>
                  <a:schemeClr val="tx1"/>
                </a:solidFill>
                <a:effectLst/>
                <a:latin typeface="+mn-lt"/>
                <a:ea typeface="+mn-ea"/>
                <a:cs typeface="+mn-cs"/>
              </a:rPr>
              <a:t>, 3D printing has been used to create </a:t>
            </a:r>
            <a:r>
              <a:rPr lang="en-US" sz="1200" b="1" i="0" kern="1200" dirty="0" smtClean="0">
                <a:solidFill>
                  <a:schemeClr val="tx1"/>
                </a:solidFill>
                <a:effectLst/>
                <a:latin typeface="+mn-lt"/>
                <a:ea typeface="+mn-ea"/>
                <a:cs typeface="+mn-cs"/>
              </a:rPr>
              <a:t>prototypes and concept models.</a:t>
            </a:r>
            <a:r>
              <a:rPr lang="en-US" sz="1200" b="0" i="0" kern="1200" dirty="0" smtClean="0">
                <a:solidFill>
                  <a:schemeClr val="tx1"/>
                </a:solidFill>
                <a:effectLst/>
                <a:latin typeface="+mn-lt"/>
                <a:ea typeface="+mn-ea"/>
                <a:cs typeface="+mn-cs"/>
              </a:rPr>
              <a:t> These can significantly speed and otherwise assist design and pre-production processes, and as a result can save companies a great deal of money as well as improving the function of final products. </a:t>
            </a:r>
            <a:r>
              <a:rPr lang="en-US" sz="1200" b="1" i="0" kern="1200" dirty="0" smtClean="0">
                <a:solidFill>
                  <a:schemeClr val="tx1"/>
                </a:solidFill>
                <a:effectLst/>
                <a:latin typeface="+mn-lt"/>
                <a:ea typeface="+mn-ea"/>
                <a:cs typeface="+mn-cs"/>
              </a:rPr>
              <a:t>Material extrusion 3D printers costing</a:t>
            </a:r>
            <a:r>
              <a:rPr lang="en-US" sz="1200" b="0" i="0" kern="1200" dirty="0" smtClean="0">
                <a:solidFill>
                  <a:schemeClr val="tx1"/>
                </a:solidFill>
                <a:effectLst/>
                <a:latin typeface="+mn-lt"/>
                <a:ea typeface="+mn-ea"/>
                <a:cs typeface="+mn-cs"/>
              </a:rPr>
              <a:t> a few thousand and even </a:t>
            </a:r>
            <a:r>
              <a:rPr lang="en-US" sz="1200" b="1" i="0" kern="1200" dirty="0" smtClean="0">
                <a:solidFill>
                  <a:schemeClr val="tx1"/>
                </a:solidFill>
                <a:effectLst/>
                <a:latin typeface="+mn-lt"/>
                <a:ea typeface="+mn-ea"/>
                <a:cs typeface="+mn-cs"/>
              </a:rPr>
              <a:t>sometimes a few hundred dollars </a:t>
            </a:r>
            <a:r>
              <a:rPr lang="en-US" sz="1200" b="0" i="0" kern="1200" dirty="0" smtClean="0">
                <a:solidFill>
                  <a:schemeClr val="tx1"/>
                </a:solidFill>
                <a:effectLst/>
                <a:latin typeface="+mn-lt"/>
                <a:ea typeface="+mn-ea"/>
                <a:cs typeface="+mn-cs"/>
              </a:rPr>
              <a:t>can now make decent prototypes in many situations. More expensive 3D printers based on </a:t>
            </a:r>
            <a:r>
              <a:rPr lang="en-US" sz="1200" b="1" i="0" kern="1200" dirty="0" smtClean="0">
                <a:solidFill>
                  <a:schemeClr val="tx1"/>
                </a:solidFill>
                <a:effectLst/>
                <a:latin typeface="+mn-lt"/>
                <a:ea typeface="+mn-ea"/>
                <a:cs typeface="+mn-cs"/>
              </a:rPr>
              <a:t>material jetting or powder bed fusion c</a:t>
            </a:r>
            <a:r>
              <a:rPr lang="en-US" sz="1200" b="0" i="0" kern="1200" dirty="0" smtClean="0">
                <a:solidFill>
                  <a:schemeClr val="tx1"/>
                </a:solidFill>
                <a:effectLst/>
                <a:latin typeface="+mn-lt"/>
                <a:ea typeface="+mn-ea"/>
                <a:cs typeface="+mn-cs"/>
              </a:rPr>
              <a:t>an now also produce highly detailed, functional prototypes out of a </a:t>
            </a:r>
            <a:r>
              <a:rPr lang="en-US" sz="1200" b="1" i="0" kern="1200" dirty="0" smtClean="0">
                <a:solidFill>
                  <a:schemeClr val="tx1"/>
                </a:solidFill>
                <a:effectLst/>
                <a:latin typeface="+mn-lt"/>
                <a:ea typeface="+mn-ea"/>
                <a:cs typeface="+mn-cs"/>
              </a:rPr>
              <a:t>wide range of materials, and increasingly in full color. There is already a 3D printer -- the </a:t>
            </a:r>
            <a:r>
              <a:rPr lang="en-US" sz="1200" b="1" i="0" u="none" strike="noStrike" kern="1200" dirty="0" err="1" smtClean="0">
                <a:solidFill>
                  <a:schemeClr val="tx1"/>
                </a:solidFill>
                <a:effectLst/>
                <a:latin typeface="+mn-lt"/>
                <a:ea typeface="+mn-ea"/>
                <a:cs typeface="+mn-cs"/>
                <a:hlinkClick r:id="rId3"/>
              </a:rPr>
              <a:t>DragonFly</a:t>
            </a:r>
            <a:r>
              <a:rPr lang="en-US" sz="1200" b="1" i="0" u="none" strike="noStrike" kern="1200" dirty="0" smtClean="0">
                <a:solidFill>
                  <a:schemeClr val="tx1"/>
                </a:solidFill>
                <a:effectLst/>
                <a:latin typeface="+mn-lt"/>
                <a:ea typeface="+mn-ea"/>
                <a:cs typeface="+mn-cs"/>
                <a:hlinkClick r:id="rId3"/>
              </a:rPr>
              <a:t> 2020</a:t>
            </a:r>
            <a:r>
              <a:rPr lang="en-US" sz="1200" b="1" i="0" kern="1200" dirty="0" smtClean="0">
                <a:solidFill>
                  <a:schemeClr val="tx1"/>
                </a:solidFill>
                <a:effectLst/>
                <a:latin typeface="+mn-lt"/>
                <a:ea typeface="+mn-ea"/>
                <a:cs typeface="+mn-cs"/>
              </a:rPr>
              <a:t> -- that can 3D print prototype circuit boards.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19</a:t>
            </a:fld>
            <a:endParaRPr lang="en-US"/>
          </a:p>
        </p:txBody>
      </p:sp>
    </p:spTree>
    <p:extLst>
      <p:ext uri="{BB962C8B-B14F-4D97-AF65-F5344CB8AC3E}">
        <p14:creationId xmlns:p14="http://schemas.microsoft.com/office/powerpoint/2010/main" val="292975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a:t>
            </a:r>
            <a:r>
              <a:rPr lang="en-US" baseline="0" dirty="0" smtClean="0"/>
              <a:t> PROTOTYPING: late 1980’s  -- peaking now</a:t>
            </a:r>
          </a:p>
          <a:p>
            <a:r>
              <a:rPr lang="en-US" baseline="0" dirty="0" smtClean="0"/>
              <a:t>MOLDS &amp; TOOLING:  early 1990’S  --  	peaking 2040</a:t>
            </a:r>
          </a:p>
          <a:p>
            <a:r>
              <a:rPr lang="en-US" baseline="0" dirty="0" smtClean="0"/>
              <a:t>DIGITAL MANUFACTURING:  2000  --  ??</a:t>
            </a:r>
          </a:p>
          <a:p>
            <a:r>
              <a:rPr lang="en-US" baseline="0" dirty="0" smtClean="0"/>
              <a:t>PERSONAL FABRIC ATIOIN:  2010  --  ??</a:t>
            </a: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2</a:t>
            </a:fld>
            <a:endParaRPr lang="en-US"/>
          </a:p>
        </p:txBody>
      </p:sp>
    </p:spTree>
    <p:extLst>
      <p:ext uri="{BB962C8B-B14F-4D97-AF65-F5344CB8AC3E}">
        <p14:creationId xmlns:p14="http://schemas.microsoft.com/office/powerpoint/2010/main" val="99772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Fastest growing sector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additive manufacture of production tools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*used to cost tens of thousands of dollars*Now</a:t>
            </a:r>
            <a:r>
              <a:rPr lang="en-US" sz="1200" b="1" i="0" kern="1200" baseline="0" dirty="0" smtClean="0">
                <a:solidFill>
                  <a:schemeClr val="tx1"/>
                </a:solidFill>
                <a:effectLst/>
                <a:latin typeface="+mn-lt"/>
                <a:ea typeface="+mn-ea"/>
                <a:cs typeface="+mn-cs"/>
              </a:rPr>
              <a:t> produce </a:t>
            </a:r>
            <a:r>
              <a:rPr lang="en-US" sz="1200" b="1" i="0" kern="1200" dirty="0" smtClean="0">
                <a:solidFill>
                  <a:schemeClr val="tx1"/>
                </a:solidFill>
                <a:effectLst/>
                <a:latin typeface="+mn-lt"/>
                <a:ea typeface="+mn-ea"/>
                <a:cs typeface="+mn-cs"/>
              </a:rPr>
              <a:t>low-run injection molding masters for hundreds of dollars, and final high-run mold masters for a few thousand</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It is also now possible to directly 3D print sand cast cores and molds * Binder jetting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Traditional sand casting requires wooden patterns</a:t>
            </a:r>
            <a:r>
              <a:rPr lang="en-US" sz="1200" b="0" i="0" kern="1200" dirty="0" smtClean="0">
                <a:solidFill>
                  <a:schemeClr val="tx1"/>
                </a:solidFill>
                <a:effectLst/>
                <a:latin typeface="+mn-lt"/>
                <a:ea typeface="+mn-ea"/>
                <a:cs typeface="+mn-cs"/>
              </a:rPr>
              <a:t> * </a:t>
            </a:r>
            <a:r>
              <a:rPr lang="en-US" sz="1200" b="1" i="0" kern="1200" dirty="0" smtClean="0">
                <a:solidFill>
                  <a:schemeClr val="tx1"/>
                </a:solidFill>
                <a:effectLst/>
                <a:latin typeface="+mn-lt"/>
                <a:ea typeface="+mn-ea"/>
                <a:cs typeface="+mn-cs"/>
              </a:rPr>
              <a:t>Sand cast molds and cores spare the cost of crafting wooden pattern masters, cast more intricate parts</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and can cut weeks from production time while saving over 80 per cent.</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Lost wax patterns: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Material extrusion or vat </a:t>
            </a:r>
            <a:r>
              <a:rPr lang="en-US" sz="1200" b="1" i="0" kern="1200" dirty="0" err="1" smtClean="0">
                <a:solidFill>
                  <a:schemeClr val="tx1"/>
                </a:solidFill>
                <a:effectLst/>
                <a:latin typeface="+mn-lt"/>
                <a:ea typeface="+mn-ea"/>
                <a:cs typeface="+mn-cs"/>
              </a:rPr>
              <a:t>photopolymerization</a:t>
            </a:r>
            <a:r>
              <a:rPr lang="en-US" sz="1200" b="1" i="0" kern="1200" dirty="0" smtClean="0">
                <a:solidFill>
                  <a:schemeClr val="tx1"/>
                </a:solidFill>
                <a:effectLst/>
                <a:latin typeface="+mn-lt"/>
                <a:ea typeface="+mn-ea"/>
                <a:cs typeface="+mn-cs"/>
              </a:rPr>
              <a:t> produce wax-like objects later surrounded by a traditional casting material (such as plaster of Paris)</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Mold is heated,  wax-substitute melts and is drained away, and molten metal is once again introduced into the mold</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 Especially popular in jewelry or other small, low-run, intricate metal parts -- and especially as it is now possible to purchase high-resolution vat </a:t>
            </a:r>
            <a:r>
              <a:rPr lang="en-US" sz="1200" b="1" i="0" kern="1200" dirty="0" err="1" smtClean="0">
                <a:solidFill>
                  <a:schemeClr val="tx1"/>
                </a:solidFill>
                <a:effectLst/>
                <a:latin typeface="+mn-lt"/>
                <a:ea typeface="+mn-ea"/>
                <a:cs typeface="+mn-cs"/>
              </a:rPr>
              <a:t>photopolymerization</a:t>
            </a:r>
            <a:r>
              <a:rPr lang="en-US" sz="1200" b="1" i="0" kern="1200" dirty="0" smtClean="0">
                <a:solidFill>
                  <a:schemeClr val="tx1"/>
                </a:solidFill>
                <a:effectLst/>
                <a:latin typeface="+mn-lt"/>
                <a:ea typeface="+mn-ea"/>
                <a:cs typeface="+mn-cs"/>
              </a:rPr>
              <a:t> 3D printers from a few hundred dollars upwards.</a:t>
            </a:r>
          </a:p>
          <a:p>
            <a:endParaRPr lang="en-US" b="1" dirty="0"/>
          </a:p>
        </p:txBody>
      </p:sp>
      <p:sp>
        <p:nvSpPr>
          <p:cNvPr id="4" name="Slide Number Placeholder 3"/>
          <p:cNvSpPr>
            <a:spLocks noGrp="1"/>
          </p:cNvSpPr>
          <p:nvPr>
            <p:ph type="sldNum" sz="quarter" idx="10"/>
          </p:nvPr>
        </p:nvSpPr>
        <p:spPr/>
        <p:txBody>
          <a:bodyPr/>
          <a:lstStyle/>
          <a:p>
            <a:fld id="{7CC064F8-F581-4EE3-857D-BE47D8C920DD}" type="slidenum">
              <a:rPr lang="en-US" smtClean="0"/>
              <a:t>20</a:t>
            </a:fld>
            <a:endParaRPr lang="en-US"/>
          </a:p>
        </p:txBody>
      </p:sp>
    </p:spTree>
    <p:extLst>
      <p:ext uri="{BB962C8B-B14F-4D97-AF65-F5344CB8AC3E}">
        <p14:creationId xmlns:p14="http://schemas.microsoft.com/office/powerpoint/2010/main" val="517526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Space/Aerospace: Space X *</a:t>
            </a:r>
            <a:r>
              <a:rPr lang="en-US" b="0" dirty="0" smtClean="0"/>
              <a:t>Falcon 9 rockets=main oxidizer valve</a:t>
            </a:r>
            <a:r>
              <a:rPr lang="en-US" b="0" baseline="0" dirty="0" smtClean="0"/>
              <a:t> *Crew Dragon capsule=powder bed fusion, engine chambers. </a:t>
            </a:r>
            <a:r>
              <a:rPr lang="en-US" b="1" baseline="0" dirty="0" smtClean="0"/>
              <a:t>Airbus A350 XWB</a:t>
            </a:r>
            <a:r>
              <a:rPr lang="en-US" b="0" baseline="0" dirty="0" smtClean="0"/>
              <a:t>= 1,000 components. </a:t>
            </a:r>
            <a:r>
              <a:rPr lang="en-US" b="1" baseline="0" dirty="0" smtClean="0"/>
              <a:t>GE </a:t>
            </a:r>
            <a:r>
              <a:rPr lang="en-US" b="0" baseline="0" dirty="0" smtClean="0"/>
              <a:t>CFM Leap engine=several parts including some impossible to make conventionally.</a:t>
            </a:r>
            <a:r>
              <a:rPr lang="en-US" b="1" baseline="0" dirty="0" smtClean="0"/>
              <a:t> </a:t>
            </a:r>
            <a:endParaRPr lang="en-US" b="1" dirty="0" smtClean="0"/>
          </a:p>
          <a:p>
            <a:r>
              <a:rPr lang="en-US" b="1" dirty="0" smtClean="0"/>
              <a:t>Automotive: </a:t>
            </a:r>
            <a:r>
              <a:rPr lang="en-US" b="0" dirty="0" smtClean="0"/>
              <a:t>widely employed to make parts for </a:t>
            </a:r>
            <a:r>
              <a:rPr lang="en-US" b="1" dirty="0" smtClean="0"/>
              <a:t>F1 race cars</a:t>
            </a:r>
            <a:r>
              <a:rPr lang="en-US" b="0" dirty="0" smtClean="0"/>
              <a:t>. </a:t>
            </a:r>
            <a:r>
              <a:rPr lang="en-US" b="1" dirty="0" smtClean="0"/>
              <a:t>Local Motors</a:t>
            </a:r>
            <a:r>
              <a:rPr lang="en-US" b="0" dirty="0" smtClean="0"/>
              <a:t>, LD3M Swim: 75% 3D</a:t>
            </a:r>
          </a:p>
          <a:p>
            <a:r>
              <a:rPr lang="en-US" b="1" dirty="0" smtClean="0"/>
              <a:t>Healthcare:</a:t>
            </a:r>
            <a:r>
              <a:rPr lang="en-US" b="1" baseline="0" dirty="0" smtClean="0"/>
              <a:t> </a:t>
            </a:r>
            <a:r>
              <a:rPr lang="en-US" b="0" dirty="0" smtClean="0"/>
              <a:t> Dental, hearing aid shells, prosthetics, living tissue (photo)</a:t>
            </a:r>
          </a:p>
          <a:p>
            <a:r>
              <a:rPr lang="en-US" b="1" dirty="0" smtClean="0"/>
              <a:t>Toy Making</a:t>
            </a:r>
          </a:p>
          <a:p>
            <a:r>
              <a:rPr lang="en-US" b="1" dirty="0" smtClean="0"/>
              <a:t>Arts&amp; Crafts</a:t>
            </a:r>
          </a:p>
          <a:p>
            <a:r>
              <a:rPr lang="en-US" b="1" dirty="0" smtClean="0"/>
              <a:t>Designer/Fashion </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21</a:t>
            </a:fld>
            <a:endParaRPr lang="en-US"/>
          </a:p>
        </p:txBody>
      </p:sp>
    </p:spTree>
    <p:extLst>
      <p:ext uri="{BB962C8B-B14F-4D97-AF65-F5344CB8AC3E}">
        <p14:creationId xmlns:p14="http://schemas.microsoft.com/office/powerpoint/2010/main" val="425589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Serious advances in software, laser fusing of material and medical biology.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Influence of printer technology:</a:t>
            </a:r>
            <a:r>
              <a:rPr lang="en-US" sz="1200" kern="1200" baseline="0" dirty="0" smtClean="0">
                <a:solidFill>
                  <a:schemeClr val="tx1"/>
                </a:solidFill>
                <a:effectLst/>
                <a:latin typeface="+mn-lt"/>
                <a:ea typeface="+mn-ea"/>
                <a:cs typeface="+mn-cs"/>
              </a:rPr>
              <a:t> Design of heads and chemistry of liquids</a:t>
            </a:r>
            <a:endParaRPr lang="en-US" sz="1200" kern="1200" dirty="0" smtClean="0">
              <a:solidFill>
                <a:schemeClr val="tx1"/>
              </a:solidFill>
              <a:effectLst/>
              <a:latin typeface="+mn-lt"/>
              <a:ea typeface="+mn-ea"/>
              <a:cs typeface="+mn-cs"/>
            </a:endParaRPr>
          </a:p>
          <a:p>
            <a:endParaRPr lang="en-US" dirty="0" smtClean="0"/>
          </a:p>
          <a:p>
            <a:r>
              <a:rPr lang="en-US" dirty="0" smtClean="0"/>
              <a:t>PLASTICS</a:t>
            </a:r>
          </a:p>
          <a:p>
            <a:r>
              <a:rPr lang="en-US" dirty="0" smtClean="0"/>
              <a:t>METALS</a:t>
            </a:r>
          </a:p>
          <a:p>
            <a:r>
              <a:rPr lang="en-US" dirty="0" smtClean="0"/>
              <a:t>CERAMIC S</a:t>
            </a:r>
          </a:p>
          <a:p>
            <a:r>
              <a:rPr lang="en-US" dirty="0" smtClean="0"/>
              <a:t>PAPER </a:t>
            </a:r>
          </a:p>
          <a:p>
            <a:r>
              <a:rPr lang="en-US" dirty="0" smtClean="0"/>
              <a:t>BIO MATERIALS</a:t>
            </a:r>
          </a:p>
          <a:p>
            <a:r>
              <a:rPr lang="en-US" dirty="0" smtClean="0"/>
              <a:t>FOOD</a:t>
            </a:r>
          </a:p>
          <a:p>
            <a:r>
              <a:rPr lang="en-US" dirty="0" smtClean="0"/>
              <a:t>CUSTOM BLENDED</a:t>
            </a: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22</a:t>
            </a:fld>
            <a:endParaRPr lang="en-US"/>
          </a:p>
        </p:txBody>
      </p:sp>
    </p:spTree>
    <p:extLst>
      <p:ext uri="{BB962C8B-B14F-4D97-AF65-F5344CB8AC3E}">
        <p14:creationId xmlns:p14="http://schemas.microsoft.com/office/powerpoint/2010/main" val="1166456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http://www.spaceclaim.com/en/Mkting/D2P-2016-MA-SC_Try_It_Now_Landing.aspx       </a:t>
            </a:r>
            <a:r>
              <a:rPr lang="en-US" b="0" dirty="0" smtClean="0"/>
              <a:t>Space Claim </a:t>
            </a:r>
            <a:r>
              <a:rPr lang="en-US" b="1" dirty="0" smtClean="0"/>
              <a:t>0 to 4.0</a:t>
            </a:r>
          </a:p>
          <a:p>
            <a:endParaRPr lang="en-US" dirty="0" smtClean="0"/>
          </a:p>
          <a:p>
            <a:r>
              <a:rPr lang="en-US" dirty="0" smtClean="0"/>
              <a:t>http://www.spaceclaim.com/en/Mkting/reverse-engineering-video-trial-offer.aspx?utm_source=VAR&amp;utm_campaign=rev-eng-video-2016&amp;utm_       </a:t>
            </a:r>
          </a:p>
          <a:p>
            <a:r>
              <a:rPr lang="en-US" b="1" dirty="0" smtClean="0"/>
              <a:t>Reverse engineering    0 to 2.0</a:t>
            </a:r>
          </a:p>
        </p:txBody>
      </p:sp>
      <p:sp>
        <p:nvSpPr>
          <p:cNvPr id="4" name="Slide Number Placeholder 3"/>
          <p:cNvSpPr>
            <a:spLocks noGrp="1"/>
          </p:cNvSpPr>
          <p:nvPr>
            <p:ph type="sldNum" sz="quarter" idx="10"/>
          </p:nvPr>
        </p:nvSpPr>
        <p:spPr/>
        <p:txBody>
          <a:bodyPr/>
          <a:lstStyle/>
          <a:p>
            <a:fld id="{7CC064F8-F581-4EE3-857D-BE47D8C920DD}" type="slidenum">
              <a:rPr lang="en-US" smtClean="0"/>
              <a:t>23</a:t>
            </a:fld>
            <a:endParaRPr lang="en-US"/>
          </a:p>
        </p:txBody>
      </p:sp>
    </p:spTree>
    <p:extLst>
      <p:ext uri="{BB962C8B-B14F-4D97-AF65-F5344CB8AC3E}">
        <p14:creationId xmlns:p14="http://schemas.microsoft.com/office/powerpoint/2010/main" val="234238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GE    </a:t>
            </a:r>
            <a:r>
              <a:rPr lang="en-US" b="1" dirty="0" smtClean="0"/>
              <a:t>https://www.youtube.com/watch?v=l0SXlkrmzyw           </a:t>
            </a:r>
            <a:r>
              <a:rPr lang="en-US" dirty="0" smtClean="0"/>
              <a:t>0 to 5.0</a:t>
            </a: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24</a:t>
            </a:fld>
            <a:endParaRPr lang="en-US"/>
          </a:p>
        </p:txBody>
      </p:sp>
    </p:spTree>
    <p:extLst>
      <p:ext uri="{BB962C8B-B14F-4D97-AF65-F5344CB8AC3E}">
        <p14:creationId xmlns:p14="http://schemas.microsoft.com/office/powerpoint/2010/main" val="127572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25</a:t>
            </a:fld>
            <a:endParaRPr lang="en-US"/>
          </a:p>
        </p:txBody>
      </p:sp>
    </p:spTree>
    <p:extLst>
      <p:ext uri="{BB962C8B-B14F-4D97-AF65-F5344CB8AC3E}">
        <p14:creationId xmlns:p14="http://schemas.microsoft.com/office/powerpoint/2010/main" val="733495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Native Human Liver – left</a:t>
            </a:r>
          </a:p>
          <a:p>
            <a:endParaRPr lang="en-US" dirty="0" smtClean="0"/>
          </a:p>
          <a:p>
            <a:r>
              <a:rPr lang="en-US" dirty="0" err="1" smtClean="0"/>
              <a:t>Bioprinted</a:t>
            </a:r>
            <a:r>
              <a:rPr lang="en-US" dirty="0" smtClean="0"/>
              <a:t> human liver right </a:t>
            </a:r>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26</a:t>
            </a:fld>
            <a:endParaRPr lang="en-US"/>
          </a:p>
        </p:txBody>
      </p:sp>
    </p:spTree>
    <p:extLst>
      <p:ext uri="{BB962C8B-B14F-4D97-AF65-F5344CB8AC3E}">
        <p14:creationId xmlns:p14="http://schemas.microsoft.com/office/powerpoint/2010/main" val="3846161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http://explainingthefuture.com/video_medical_3dp.html              </a:t>
            </a:r>
            <a:r>
              <a:rPr lang="en-US" sz="1200" b="1" kern="1200" dirty="0" smtClean="0">
                <a:solidFill>
                  <a:schemeClr val="tx1"/>
                </a:solidFill>
                <a:effectLst/>
                <a:latin typeface="+mn-lt"/>
                <a:ea typeface="+mn-ea"/>
                <a:cs typeface="+mn-cs"/>
              </a:rPr>
              <a:t>General medical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0.5 to 7.1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https://www.ted.com/talks/anthony_atala_printing_a_human_kidney?language=en	kidney     0 to</a:t>
            </a:r>
            <a:r>
              <a:rPr lang="en-US" sz="1200" b="1" kern="1200" baseline="0" dirty="0" smtClean="0">
                <a:solidFill>
                  <a:schemeClr val="tx1"/>
                </a:solidFill>
                <a:effectLst/>
                <a:latin typeface="+mn-lt"/>
                <a:ea typeface="+mn-ea"/>
                <a:cs typeface="+mn-cs"/>
              </a:rPr>
              <a:t> 163</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064F8-F581-4EE3-857D-BE47D8C920DD}" type="slidenum">
              <a:rPr lang="en-US" smtClean="0"/>
              <a:t>27</a:t>
            </a:fld>
            <a:endParaRPr lang="en-US"/>
          </a:p>
        </p:txBody>
      </p:sp>
    </p:spTree>
    <p:extLst>
      <p:ext uri="{BB962C8B-B14F-4D97-AF65-F5344CB8AC3E}">
        <p14:creationId xmlns:p14="http://schemas.microsoft.com/office/powerpoint/2010/main" val="21984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3</a:t>
            </a:fld>
            <a:endParaRPr lang="en-US"/>
          </a:p>
        </p:txBody>
      </p:sp>
    </p:spTree>
    <p:extLst>
      <p:ext uri="{BB962C8B-B14F-4D97-AF65-F5344CB8AC3E}">
        <p14:creationId xmlns:p14="http://schemas.microsoft.com/office/powerpoint/2010/main" val="253557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Stereolithography</a:t>
            </a:r>
            <a:r>
              <a:rPr lang="en-US" sz="1200" b="0" i="0" kern="1200" dirty="0" smtClean="0">
                <a:solidFill>
                  <a:schemeClr val="tx1"/>
                </a:solidFill>
                <a:effectLst/>
                <a:latin typeface="+mn-lt"/>
                <a:ea typeface="+mn-ea"/>
                <a:cs typeface="+mn-cs"/>
              </a:rPr>
              <a:t> (SL) is widely recognized as the </a:t>
            </a:r>
            <a:r>
              <a:rPr lang="en-US" sz="1200" b="1" i="0" kern="1200" dirty="0" smtClean="0">
                <a:solidFill>
                  <a:schemeClr val="tx1"/>
                </a:solidFill>
                <a:effectLst/>
                <a:latin typeface="+mn-lt"/>
                <a:ea typeface="+mn-ea"/>
                <a:cs typeface="+mn-cs"/>
              </a:rPr>
              <a:t>first 3D printing process</a:t>
            </a:r>
            <a:r>
              <a:rPr lang="en-US" sz="1200" b="0" i="0" kern="1200" dirty="0" smtClean="0">
                <a:solidFill>
                  <a:schemeClr val="tx1"/>
                </a:solidFill>
                <a:effectLst/>
                <a:latin typeface="+mn-lt"/>
                <a:ea typeface="+mn-ea"/>
                <a:cs typeface="+mn-cs"/>
              </a:rPr>
              <a:t>; it was certainly the first to be commercialized. SL is a </a:t>
            </a:r>
            <a:r>
              <a:rPr lang="en-US" sz="1200" b="1" i="0" kern="1200" dirty="0" smtClean="0">
                <a:solidFill>
                  <a:schemeClr val="tx1"/>
                </a:solidFill>
                <a:effectLst/>
                <a:latin typeface="+mn-lt"/>
                <a:ea typeface="+mn-ea"/>
                <a:cs typeface="+mn-cs"/>
              </a:rPr>
              <a:t>laser-based process </a:t>
            </a:r>
            <a:r>
              <a:rPr lang="en-US" sz="1200" b="0" i="0" kern="1200" dirty="0" smtClean="0">
                <a:solidFill>
                  <a:schemeClr val="tx1"/>
                </a:solidFill>
                <a:effectLst/>
                <a:latin typeface="+mn-lt"/>
                <a:ea typeface="+mn-ea"/>
                <a:cs typeface="+mn-cs"/>
              </a:rPr>
              <a:t>that works with </a:t>
            </a:r>
            <a:r>
              <a:rPr lang="en-US" sz="1200" b="1" i="0" kern="1200" dirty="0" smtClean="0">
                <a:solidFill>
                  <a:schemeClr val="tx1"/>
                </a:solidFill>
                <a:effectLst/>
                <a:latin typeface="+mn-lt"/>
                <a:ea typeface="+mn-ea"/>
                <a:cs typeface="+mn-cs"/>
              </a:rPr>
              <a:t>photopolymer resins</a:t>
            </a:r>
            <a:r>
              <a:rPr lang="en-US" sz="1200" b="0" i="0" kern="1200" dirty="0" smtClean="0">
                <a:solidFill>
                  <a:schemeClr val="tx1"/>
                </a:solidFill>
                <a:effectLst/>
                <a:latin typeface="+mn-lt"/>
                <a:ea typeface="+mn-ea"/>
                <a:cs typeface="+mn-cs"/>
              </a:rPr>
              <a:t>, that react with the laser and cure to form a solid in a very precise way to produce very accurate parts. It is a complex process, but simply put, the </a:t>
            </a:r>
            <a:r>
              <a:rPr lang="en-US" sz="1200" b="1" i="0" kern="1200" dirty="0" smtClean="0">
                <a:solidFill>
                  <a:schemeClr val="tx1"/>
                </a:solidFill>
                <a:effectLst/>
                <a:latin typeface="+mn-lt"/>
                <a:ea typeface="+mn-ea"/>
                <a:cs typeface="+mn-cs"/>
              </a:rPr>
              <a:t>photopolymer resin is held in a vat with a movable platform</a:t>
            </a:r>
            <a:r>
              <a:rPr lang="en-US" sz="1200" b="0" i="0" kern="1200" dirty="0" smtClean="0">
                <a:solidFill>
                  <a:schemeClr val="tx1"/>
                </a:solidFill>
                <a:effectLst/>
                <a:latin typeface="+mn-lt"/>
                <a:ea typeface="+mn-ea"/>
                <a:cs typeface="+mn-cs"/>
              </a:rPr>
              <a:t> inside. A laser beam is directed in the X-Y axes across the surface of the resin according to the 3D data supplied to the machine (the .</a:t>
            </a:r>
            <a:r>
              <a:rPr lang="en-US" sz="1200" b="0" i="0" kern="1200" dirty="0" err="1" smtClean="0">
                <a:solidFill>
                  <a:schemeClr val="tx1"/>
                </a:solidFill>
                <a:effectLst/>
                <a:latin typeface="+mn-lt"/>
                <a:ea typeface="+mn-ea"/>
                <a:cs typeface="+mn-cs"/>
              </a:rPr>
              <a:t>stl</a:t>
            </a:r>
            <a:r>
              <a:rPr lang="en-US" sz="1200" b="0" i="0" kern="1200" dirty="0" smtClean="0">
                <a:solidFill>
                  <a:schemeClr val="tx1"/>
                </a:solidFill>
                <a:effectLst/>
                <a:latin typeface="+mn-lt"/>
                <a:ea typeface="+mn-ea"/>
                <a:cs typeface="+mn-cs"/>
              </a:rPr>
              <a:t> file), whereby the </a:t>
            </a:r>
            <a:r>
              <a:rPr lang="en-US" sz="1200" b="1" i="0" kern="1200" dirty="0" smtClean="0">
                <a:solidFill>
                  <a:schemeClr val="tx1"/>
                </a:solidFill>
                <a:effectLst/>
                <a:latin typeface="+mn-lt"/>
                <a:ea typeface="+mn-ea"/>
                <a:cs typeface="+mn-cs"/>
              </a:rPr>
              <a:t>resin hardens precisely </a:t>
            </a:r>
            <a:r>
              <a:rPr lang="en-US" sz="1200" b="0" i="0" kern="1200" dirty="0" smtClean="0">
                <a:solidFill>
                  <a:schemeClr val="tx1"/>
                </a:solidFill>
                <a:effectLst/>
                <a:latin typeface="+mn-lt"/>
                <a:ea typeface="+mn-ea"/>
                <a:cs typeface="+mn-cs"/>
              </a:rPr>
              <a:t>where the </a:t>
            </a:r>
            <a:r>
              <a:rPr lang="en-US" sz="1200" b="1" i="0" kern="1200" dirty="0" smtClean="0">
                <a:solidFill>
                  <a:schemeClr val="tx1"/>
                </a:solidFill>
                <a:effectLst/>
                <a:latin typeface="+mn-lt"/>
                <a:ea typeface="+mn-ea"/>
                <a:cs typeface="+mn-cs"/>
              </a:rPr>
              <a:t>laser hits the surface</a:t>
            </a:r>
            <a:r>
              <a:rPr lang="en-US" sz="1200" b="0" i="0" kern="1200" dirty="0" smtClean="0">
                <a:solidFill>
                  <a:schemeClr val="tx1"/>
                </a:solidFill>
                <a:effectLst/>
                <a:latin typeface="+mn-lt"/>
                <a:ea typeface="+mn-ea"/>
                <a:cs typeface="+mn-cs"/>
              </a:rPr>
              <a:t>. Once the layer is completed, the </a:t>
            </a:r>
            <a:r>
              <a:rPr lang="en-US" sz="1200" b="1" i="0" kern="1200" dirty="0" smtClean="0">
                <a:solidFill>
                  <a:schemeClr val="tx1"/>
                </a:solidFill>
                <a:effectLst/>
                <a:latin typeface="+mn-lt"/>
                <a:ea typeface="+mn-ea"/>
                <a:cs typeface="+mn-cs"/>
              </a:rPr>
              <a:t>platform</a:t>
            </a:r>
            <a:r>
              <a:rPr lang="en-US" sz="1200" b="0" i="0" kern="1200" dirty="0" smtClean="0">
                <a:solidFill>
                  <a:schemeClr val="tx1"/>
                </a:solidFill>
                <a:effectLst/>
                <a:latin typeface="+mn-lt"/>
                <a:ea typeface="+mn-ea"/>
                <a:cs typeface="+mn-cs"/>
              </a:rPr>
              <a:t> within the vat drops down by a fraction (in the Z axis) and the subsequent layer is traced out by the laser. This continues until the entire object is completed and the platform can be raised out of the vat for removal.</a:t>
            </a:r>
          </a:p>
          <a:p>
            <a:r>
              <a:rPr lang="en-US" sz="1200" b="0" i="0" kern="1200" dirty="0" smtClean="0">
                <a:solidFill>
                  <a:schemeClr val="tx1"/>
                </a:solidFill>
                <a:effectLst/>
                <a:latin typeface="+mn-lt"/>
                <a:ea typeface="+mn-ea"/>
                <a:cs typeface="+mn-cs"/>
              </a:rPr>
              <a:t>Because of the nature of the SL process, it requires </a:t>
            </a:r>
            <a:r>
              <a:rPr lang="en-US" sz="1200" b="1" i="0" kern="1200" dirty="0" smtClean="0">
                <a:solidFill>
                  <a:schemeClr val="tx1"/>
                </a:solidFill>
                <a:effectLst/>
                <a:latin typeface="+mn-lt"/>
                <a:ea typeface="+mn-ea"/>
                <a:cs typeface="+mn-cs"/>
              </a:rPr>
              <a:t>support structures for some parts,</a:t>
            </a:r>
            <a:r>
              <a:rPr lang="en-US" sz="1200" b="0" i="0" kern="1200" dirty="0" smtClean="0">
                <a:solidFill>
                  <a:schemeClr val="tx1"/>
                </a:solidFill>
                <a:effectLst/>
                <a:latin typeface="+mn-lt"/>
                <a:ea typeface="+mn-ea"/>
                <a:cs typeface="+mn-cs"/>
              </a:rPr>
              <a:t> specifically those with </a:t>
            </a:r>
            <a:r>
              <a:rPr lang="en-US" sz="1200" b="1" i="0" kern="1200" dirty="0" smtClean="0">
                <a:solidFill>
                  <a:schemeClr val="tx1"/>
                </a:solidFill>
                <a:effectLst/>
                <a:latin typeface="+mn-lt"/>
                <a:ea typeface="+mn-ea"/>
                <a:cs typeface="+mn-cs"/>
              </a:rPr>
              <a:t>overhangs or undercuts</a:t>
            </a:r>
            <a:r>
              <a:rPr lang="en-US" sz="1200" b="0" i="0" kern="1200" dirty="0" smtClean="0">
                <a:solidFill>
                  <a:schemeClr val="tx1"/>
                </a:solidFill>
                <a:effectLst/>
                <a:latin typeface="+mn-lt"/>
                <a:ea typeface="+mn-ea"/>
                <a:cs typeface="+mn-cs"/>
              </a:rPr>
              <a:t>. These structures need to be manually removed.</a:t>
            </a:r>
          </a:p>
          <a:p>
            <a:r>
              <a:rPr lang="en-US" sz="1200" b="0" i="0" kern="1200" dirty="0" smtClean="0">
                <a:solidFill>
                  <a:schemeClr val="tx1"/>
                </a:solidFill>
                <a:effectLst/>
                <a:latin typeface="+mn-lt"/>
                <a:ea typeface="+mn-ea"/>
                <a:cs typeface="+mn-cs"/>
              </a:rPr>
              <a:t>In terms of other post processing steps</a:t>
            </a:r>
            <a:r>
              <a:rPr lang="en-US" sz="1200" b="1" i="0" kern="1200" dirty="0" smtClean="0">
                <a:solidFill>
                  <a:schemeClr val="tx1"/>
                </a:solidFill>
                <a:effectLst/>
                <a:latin typeface="+mn-lt"/>
                <a:ea typeface="+mn-ea"/>
                <a:cs typeface="+mn-cs"/>
              </a:rPr>
              <a:t>, many objects </a:t>
            </a:r>
            <a:r>
              <a:rPr lang="en-US" sz="1200" b="0" i="0" kern="1200" dirty="0" smtClean="0">
                <a:solidFill>
                  <a:schemeClr val="tx1"/>
                </a:solidFill>
                <a:effectLst/>
                <a:latin typeface="+mn-lt"/>
                <a:ea typeface="+mn-ea"/>
                <a:cs typeface="+mn-cs"/>
              </a:rPr>
              <a:t>3D printed using SL need to be </a:t>
            </a:r>
            <a:r>
              <a:rPr lang="en-US" sz="1200" b="1" i="0" kern="1200" dirty="0" smtClean="0">
                <a:solidFill>
                  <a:schemeClr val="tx1"/>
                </a:solidFill>
                <a:effectLst/>
                <a:latin typeface="+mn-lt"/>
                <a:ea typeface="+mn-ea"/>
                <a:cs typeface="+mn-cs"/>
              </a:rPr>
              <a:t>cleaned and cured</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Curing</a:t>
            </a:r>
            <a:r>
              <a:rPr lang="en-US" sz="1200" b="0" i="0" kern="1200" dirty="0" smtClean="0">
                <a:solidFill>
                  <a:schemeClr val="tx1"/>
                </a:solidFill>
                <a:effectLst/>
                <a:latin typeface="+mn-lt"/>
                <a:ea typeface="+mn-ea"/>
                <a:cs typeface="+mn-cs"/>
              </a:rPr>
              <a:t> involves subjecting the part to </a:t>
            </a:r>
            <a:r>
              <a:rPr lang="en-US" sz="1200" b="1" i="0" kern="1200" dirty="0" smtClean="0">
                <a:solidFill>
                  <a:schemeClr val="tx1"/>
                </a:solidFill>
                <a:effectLst/>
                <a:latin typeface="+mn-lt"/>
                <a:ea typeface="+mn-ea"/>
                <a:cs typeface="+mn-cs"/>
              </a:rPr>
              <a:t>intense light </a:t>
            </a:r>
            <a:r>
              <a:rPr lang="en-US" sz="1200" b="0" i="0" kern="1200" dirty="0" smtClean="0">
                <a:solidFill>
                  <a:schemeClr val="tx1"/>
                </a:solidFill>
                <a:effectLst/>
                <a:latin typeface="+mn-lt"/>
                <a:ea typeface="+mn-ea"/>
                <a:cs typeface="+mn-cs"/>
              </a:rPr>
              <a:t>in an </a:t>
            </a:r>
            <a:r>
              <a:rPr lang="en-US" sz="1200" b="1" i="0" kern="1200" dirty="0" smtClean="0">
                <a:solidFill>
                  <a:schemeClr val="tx1"/>
                </a:solidFill>
                <a:effectLst/>
                <a:latin typeface="+mn-lt"/>
                <a:ea typeface="+mn-ea"/>
                <a:cs typeface="+mn-cs"/>
              </a:rPr>
              <a:t>oven-like machine to fully harden the resin</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Stereolithography</a:t>
            </a:r>
            <a:r>
              <a:rPr lang="en-US" sz="1200" b="0" i="0" kern="1200" dirty="0" smtClean="0">
                <a:solidFill>
                  <a:schemeClr val="tx1"/>
                </a:solidFill>
                <a:effectLst/>
                <a:latin typeface="+mn-lt"/>
                <a:ea typeface="+mn-ea"/>
                <a:cs typeface="+mn-cs"/>
              </a:rPr>
              <a:t> is generally accepted as being one of the </a:t>
            </a:r>
            <a:r>
              <a:rPr lang="en-US" sz="1200" b="1" i="0" kern="1200" dirty="0" smtClean="0">
                <a:solidFill>
                  <a:schemeClr val="tx1"/>
                </a:solidFill>
                <a:effectLst/>
                <a:latin typeface="+mn-lt"/>
                <a:ea typeface="+mn-ea"/>
                <a:cs typeface="+mn-cs"/>
              </a:rPr>
              <a:t>most accurate</a:t>
            </a:r>
            <a:r>
              <a:rPr lang="en-US" sz="1200" b="0" i="0" kern="1200" dirty="0" smtClean="0">
                <a:solidFill>
                  <a:schemeClr val="tx1"/>
                </a:solidFill>
                <a:effectLst/>
                <a:latin typeface="+mn-lt"/>
                <a:ea typeface="+mn-ea"/>
                <a:cs typeface="+mn-cs"/>
              </a:rPr>
              <a:t> 3D printing processes with </a:t>
            </a:r>
            <a:r>
              <a:rPr lang="en-US" sz="1200" b="1" i="0" kern="1200" dirty="0" smtClean="0">
                <a:solidFill>
                  <a:schemeClr val="tx1"/>
                </a:solidFill>
                <a:effectLst/>
                <a:latin typeface="+mn-lt"/>
                <a:ea typeface="+mn-ea"/>
                <a:cs typeface="+mn-cs"/>
              </a:rPr>
              <a:t>excellent surface finish.</a:t>
            </a:r>
            <a:r>
              <a:rPr lang="en-US" sz="1200" b="0" i="0" kern="1200" dirty="0" smtClean="0">
                <a:solidFill>
                  <a:schemeClr val="tx1"/>
                </a:solidFill>
                <a:effectLst/>
                <a:latin typeface="+mn-lt"/>
                <a:ea typeface="+mn-ea"/>
                <a:cs typeface="+mn-cs"/>
              </a:rPr>
              <a:t> However limiting factors include the </a:t>
            </a:r>
            <a:r>
              <a:rPr lang="en-US" sz="1200" b="1" i="0" kern="1200" dirty="0" smtClean="0">
                <a:solidFill>
                  <a:schemeClr val="tx1"/>
                </a:solidFill>
                <a:effectLst/>
                <a:latin typeface="+mn-lt"/>
                <a:ea typeface="+mn-ea"/>
                <a:cs typeface="+mn-cs"/>
              </a:rPr>
              <a:t>post-processing step</a:t>
            </a:r>
            <a:r>
              <a:rPr lang="en-US" sz="1200" b="0" i="0" kern="1200" dirty="0" smtClean="0">
                <a:solidFill>
                  <a:schemeClr val="tx1"/>
                </a:solidFill>
                <a:effectLst/>
                <a:latin typeface="+mn-lt"/>
                <a:ea typeface="+mn-ea"/>
                <a:cs typeface="+mn-cs"/>
              </a:rPr>
              <a:t>s required and the </a:t>
            </a:r>
            <a:r>
              <a:rPr lang="en-US" sz="1200" b="1" i="0" kern="1200" dirty="0" smtClean="0">
                <a:solidFill>
                  <a:schemeClr val="tx1"/>
                </a:solidFill>
                <a:effectLst/>
                <a:latin typeface="+mn-lt"/>
                <a:ea typeface="+mn-ea"/>
                <a:cs typeface="+mn-cs"/>
              </a:rPr>
              <a:t>stability</a:t>
            </a:r>
            <a:r>
              <a:rPr lang="en-US" sz="1200" b="0" i="0" kern="1200" dirty="0" smtClean="0">
                <a:solidFill>
                  <a:schemeClr val="tx1"/>
                </a:solidFill>
                <a:effectLst/>
                <a:latin typeface="+mn-lt"/>
                <a:ea typeface="+mn-ea"/>
                <a:cs typeface="+mn-cs"/>
              </a:rPr>
              <a:t> of the materials over time, which can become more </a:t>
            </a:r>
            <a:r>
              <a:rPr lang="en-US" sz="1200" b="1" i="0" kern="1200" dirty="0" smtClean="0">
                <a:solidFill>
                  <a:schemeClr val="tx1"/>
                </a:solidFill>
                <a:effectLst/>
                <a:latin typeface="+mn-lt"/>
                <a:ea typeface="+mn-ea"/>
                <a:cs typeface="+mn-cs"/>
              </a:rPr>
              <a:t>brittle.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Charles Hull, 1984     VAT POLYMERIZATION</a:t>
            </a:r>
            <a:r>
              <a:rPr lang="en-US" b="1" dirty="0" smtClean="0"/>
              <a:t>:    https://www.youtube.com/watch?v=O2thSsQrZUM</a:t>
            </a:r>
            <a:r>
              <a:rPr lang="en-US" dirty="0" smtClean="0"/>
              <a:t>	      0.5 TO 6.0</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4</a:t>
            </a:fld>
            <a:endParaRPr lang="en-US"/>
          </a:p>
        </p:txBody>
      </p:sp>
    </p:spTree>
    <p:extLst>
      <p:ext uri="{BB962C8B-B14F-4D97-AF65-F5344CB8AC3E}">
        <p14:creationId xmlns:p14="http://schemas.microsoft.com/office/powerpoint/2010/main" val="397090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DLP — or digital light processing — is a </a:t>
            </a:r>
            <a:r>
              <a:rPr lang="en-US" sz="1200" b="1" i="0" kern="1200" dirty="0" smtClean="0">
                <a:solidFill>
                  <a:schemeClr val="tx1"/>
                </a:solidFill>
                <a:effectLst/>
                <a:latin typeface="+mn-lt"/>
                <a:ea typeface="+mn-ea"/>
                <a:cs typeface="+mn-cs"/>
              </a:rPr>
              <a:t>similar</a:t>
            </a:r>
            <a:r>
              <a:rPr lang="en-US" sz="1200" b="0" i="0" kern="1200" dirty="0" smtClean="0">
                <a:solidFill>
                  <a:schemeClr val="tx1"/>
                </a:solidFill>
                <a:effectLst/>
                <a:latin typeface="+mn-lt"/>
                <a:ea typeface="+mn-ea"/>
                <a:cs typeface="+mn-cs"/>
              </a:rPr>
              <a:t> process to </a:t>
            </a:r>
            <a:r>
              <a:rPr lang="en-US" sz="1200" b="1" i="0" kern="1200" dirty="0" err="1" smtClean="0">
                <a:solidFill>
                  <a:schemeClr val="tx1"/>
                </a:solidFill>
                <a:effectLst/>
                <a:latin typeface="+mn-lt"/>
                <a:ea typeface="+mn-ea"/>
                <a:cs typeface="+mn-cs"/>
              </a:rPr>
              <a:t>stereolithography</a:t>
            </a:r>
            <a:r>
              <a:rPr lang="en-US" sz="1200" b="0" i="0" kern="1200" dirty="0" smtClean="0">
                <a:solidFill>
                  <a:schemeClr val="tx1"/>
                </a:solidFill>
                <a:effectLst/>
                <a:latin typeface="+mn-lt"/>
                <a:ea typeface="+mn-ea"/>
                <a:cs typeface="+mn-cs"/>
              </a:rPr>
              <a:t> in that it is a 3D printing process that </a:t>
            </a:r>
            <a:r>
              <a:rPr lang="en-US" sz="1200" b="1" i="0" kern="1200" dirty="0" smtClean="0">
                <a:solidFill>
                  <a:schemeClr val="tx1"/>
                </a:solidFill>
                <a:effectLst/>
                <a:latin typeface="+mn-lt"/>
                <a:ea typeface="+mn-ea"/>
                <a:cs typeface="+mn-cs"/>
              </a:rPr>
              <a:t>works with photopolymers</a:t>
            </a:r>
            <a:r>
              <a:rPr lang="en-US" sz="1200" b="0" i="0" kern="1200" dirty="0" smtClean="0">
                <a:solidFill>
                  <a:schemeClr val="tx1"/>
                </a:solidFill>
                <a:effectLst/>
                <a:latin typeface="+mn-lt"/>
                <a:ea typeface="+mn-ea"/>
                <a:cs typeface="+mn-cs"/>
              </a:rPr>
              <a:t>. The major </a:t>
            </a:r>
            <a:r>
              <a:rPr lang="en-US" sz="1200" b="1" i="0" kern="1200" dirty="0" smtClean="0">
                <a:solidFill>
                  <a:schemeClr val="tx1"/>
                </a:solidFill>
                <a:effectLst/>
                <a:latin typeface="+mn-lt"/>
                <a:ea typeface="+mn-ea"/>
                <a:cs typeface="+mn-cs"/>
              </a:rPr>
              <a:t>difference is the light source</a:t>
            </a:r>
            <a:r>
              <a:rPr lang="en-US" sz="1200" b="0" i="0" kern="1200" dirty="0" smtClean="0">
                <a:solidFill>
                  <a:schemeClr val="tx1"/>
                </a:solidFill>
                <a:effectLst/>
                <a:latin typeface="+mn-lt"/>
                <a:ea typeface="+mn-ea"/>
                <a:cs typeface="+mn-cs"/>
              </a:rPr>
              <a:t>. DLP uses a more conventional light source, such as an</a:t>
            </a:r>
            <a:r>
              <a:rPr lang="en-US" sz="1200" b="1" i="0" kern="1200" dirty="0" smtClean="0">
                <a:solidFill>
                  <a:schemeClr val="tx1"/>
                </a:solidFill>
                <a:effectLst/>
                <a:latin typeface="+mn-lt"/>
                <a:ea typeface="+mn-ea"/>
                <a:cs typeface="+mn-cs"/>
              </a:rPr>
              <a:t> arc lamp, with a liquid crystal display pane</a:t>
            </a:r>
            <a:r>
              <a:rPr lang="en-US" sz="1200" b="0" i="0" kern="1200" dirty="0" smtClean="0">
                <a:solidFill>
                  <a:schemeClr val="tx1"/>
                </a:solidFill>
                <a:effectLst/>
                <a:latin typeface="+mn-lt"/>
                <a:ea typeface="+mn-ea"/>
                <a:cs typeface="+mn-cs"/>
              </a:rPr>
              <a:t>l or a </a:t>
            </a:r>
            <a:r>
              <a:rPr lang="en-US" sz="1200" b="1" i="0" kern="1200" dirty="0" smtClean="0">
                <a:solidFill>
                  <a:schemeClr val="tx1"/>
                </a:solidFill>
                <a:effectLst/>
                <a:latin typeface="+mn-lt"/>
                <a:ea typeface="+mn-ea"/>
                <a:cs typeface="+mn-cs"/>
              </a:rPr>
              <a:t>deformable mirror device </a:t>
            </a:r>
            <a:r>
              <a:rPr lang="en-US" sz="1200" b="0" i="0" kern="1200" dirty="0" smtClean="0">
                <a:solidFill>
                  <a:schemeClr val="tx1"/>
                </a:solidFill>
                <a:effectLst/>
                <a:latin typeface="+mn-lt"/>
                <a:ea typeface="+mn-ea"/>
                <a:cs typeface="+mn-cs"/>
              </a:rPr>
              <a:t>(DMD), which is applied to the </a:t>
            </a:r>
            <a:r>
              <a:rPr lang="en-US" sz="1200" b="1" i="0" kern="1200" dirty="0" smtClean="0">
                <a:solidFill>
                  <a:schemeClr val="tx1"/>
                </a:solidFill>
                <a:effectLst/>
                <a:latin typeface="+mn-lt"/>
                <a:ea typeface="+mn-ea"/>
                <a:cs typeface="+mn-cs"/>
              </a:rPr>
              <a:t>entire surface of the vat of photopolymer resin in a single pass</a:t>
            </a:r>
            <a:r>
              <a:rPr lang="en-US" sz="1200" b="0" i="0" kern="1200" dirty="0" smtClean="0">
                <a:solidFill>
                  <a:schemeClr val="tx1"/>
                </a:solidFill>
                <a:effectLst/>
                <a:latin typeface="+mn-lt"/>
                <a:ea typeface="+mn-ea"/>
                <a:cs typeface="+mn-cs"/>
              </a:rPr>
              <a:t>, generally making it </a:t>
            </a:r>
            <a:r>
              <a:rPr lang="en-US" sz="1200" b="1" i="0" kern="1200" dirty="0" smtClean="0">
                <a:solidFill>
                  <a:schemeClr val="tx1"/>
                </a:solidFill>
                <a:effectLst/>
                <a:latin typeface="+mn-lt"/>
                <a:ea typeface="+mn-ea"/>
                <a:cs typeface="+mn-cs"/>
              </a:rPr>
              <a:t>faster</a:t>
            </a:r>
            <a:r>
              <a:rPr lang="en-US" sz="1200" b="0" i="0" kern="1200" dirty="0" smtClean="0">
                <a:solidFill>
                  <a:schemeClr val="tx1"/>
                </a:solidFill>
                <a:effectLst/>
                <a:latin typeface="+mn-lt"/>
                <a:ea typeface="+mn-ea"/>
                <a:cs typeface="+mn-cs"/>
              </a:rPr>
              <a:t> than SL.</a:t>
            </a:r>
          </a:p>
          <a:p>
            <a:r>
              <a:rPr lang="en-US" sz="1200" b="0" i="0" kern="1200" dirty="0" smtClean="0">
                <a:solidFill>
                  <a:schemeClr val="tx1"/>
                </a:solidFill>
                <a:effectLst/>
                <a:latin typeface="+mn-lt"/>
                <a:ea typeface="+mn-ea"/>
                <a:cs typeface="+mn-cs"/>
              </a:rPr>
              <a:t>Also like SL, DLP produces highly accurate parts with excellent resolution, but its similarities also include the same requirements for </a:t>
            </a:r>
            <a:r>
              <a:rPr lang="en-US" sz="1200" b="1" i="0" kern="1200" dirty="0" smtClean="0">
                <a:solidFill>
                  <a:schemeClr val="tx1"/>
                </a:solidFill>
                <a:effectLst/>
                <a:latin typeface="+mn-lt"/>
                <a:ea typeface="+mn-ea"/>
                <a:cs typeface="+mn-cs"/>
              </a:rPr>
              <a:t>support structures </a:t>
            </a:r>
            <a:r>
              <a:rPr lang="en-US" sz="1200" b="0" i="0" kern="1200" dirty="0" smtClean="0">
                <a:solidFill>
                  <a:schemeClr val="tx1"/>
                </a:solidFill>
                <a:effectLst/>
                <a:latin typeface="+mn-lt"/>
                <a:ea typeface="+mn-ea"/>
                <a:cs typeface="+mn-cs"/>
              </a:rPr>
              <a:t>and </a:t>
            </a:r>
            <a:r>
              <a:rPr lang="en-US" sz="1200" b="1" i="0" kern="1200" dirty="0" smtClean="0">
                <a:solidFill>
                  <a:schemeClr val="tx1"/>
                </a:solidFill>
                <a:effectLst/>
                <a:latin typeface="+mn-lt"/>
                <a:ea typeface="+mn-ea"/>
                <a:cs typeface="+mn-cs"/>
              </a:rPr>
              <a:t>post-curing</a:t>
            </a:r>
            <a:r>
              <a:rPr lang="en-US" sz="1200" b="0" i="0" kern="1200" dirty="0" smtClean="0">
                <a:solidFill>
                  <a:schemeClr val="tx1"/>
                </a:solidFill>
                <a:effectLst/>
                <a:latin typeface="+mn-lt"/>
                <a:ea typeface="+mn-ea"/>
                <a:cs typeface="+mn-cs"/>
              </a:rPr>
              <a:t>. However, </a:t>
            </a:r>
            <a:r>
              <a:rPr lang="en-US" sz="1200" b="1" i="0" kern="1200" dirty="0" smtClean="0">
                <a:solidFill>
                  <a:schemeClr val="tx1"/>
                </a:solidFill>
                <a:effectLst/>
                <a:latin typeface="+mn-lt"/>
                <a:ea typeface="+mn-ea"/>
                <a:cs typeface="+mn-cs"/>
              </a:rPr>
              <a:t>one advantage of DLP</a:t>
            </a:r>
            <a:r>
              <a:rPr lang="en-US" sz="1200" b="0" i="0" kern="1200" dirty="0" smtClean="0">
                <a:solidFill>
                  <a:schemeClr val="tx1"/>
                </a:solidFill>
                <a:effectLst/>
                <a:latin typeface="+mn-lt"/>
                <a:ea typeface="+mn-ea"/>
                <a:cs typeface="+mn-cs"/>
              </a:rPr>
              <a:t> over SL is that </a:t>
            </a:r>
            <a:r>
              <a:rPr lang="en-US" sz="1200" b="1" i="0" kern="1200" dirty="0" smtClean="0">
                <a:solidFill>
                  <a:schemeClr val="tx1"/>
                </a:solidFill>
                <a:effectLst/>
                <a:latin typeface="+mn-lt"/>
                <a:ea typeface="+mn-ea"/>
                <a:cs typeface="+mn-cs"/>
              </a:rPr>
              <a:t>only a shallow vat of resin </a:t>
            </a:r>
            <a:r>
              <a:rPr lang="en-US" sz="1200" b="0" i="0" kern="1200" dirty="0" smtClean="0">
                <a:solidFill>
                  <a:schemeClr val="tx1"/>
                </a:solidFill>
                <a:effectLst/>
                <a:latin typeface="+mn-lt"/>
                <a:ea typeface="+mn-ea"/>
                <a:cs typeface="+mn-cs"/>
              </a:rPr>
              <a:t>is required to facilitate the process, which generally results in </a:t>
            </a:r>
            <a:r>
              <a:rPr lang="en-US" sz="1200" b="1" i="0" kern="1200" dirty="0" smtClean="0">
                <a:solidFill>
                  <a:schemeClr val="tx1"/>
                </a:solidFill>
                <a:effectLst/>
                <a:latin typeface="+mn-lt"/>
                <a:ea typeface="+mn-ea"/>
                <a:cs typeface="+mn-cs"/>
              </a:rPr>
              <a:t>less waste and lower running costs.</a:t>
            </a:r>
          </a:p>
          <a:p>
            <a:endParaRPr lang="en-US" b="1" dirty="0"/>
          </a:p>
        </p:txBody>
      </p:sp>
      <p:sp>
        <p:nvSpPr>
          <p:cNvPr id="4" name="Slide Number Placeholder 3"/>
          <p:cNvSpPr>
            <a:spLocks noGrp="1"/>
          </p:cNvSpPr>
          <p:nvPr>
            <p:ph type="sldNum" sz="quarter" idx="10"/>
          </p:nvPr>
        </p:nvSpPr>
        <p:spPr/>
        <p:txBody>
          <a:bodyPr/>
          <a:lstStyle/>
          <a:p>
            <a:fld id="{7CC064F8-F581-4EE3-857D-BE47D8C920DD}" type="slidenum">
              <a:rPr lang="en-US" smtClean="0"/>
              <a:t>5</a:t>
            </a:fld>
            <a:endParaRPr lang="en-US"/>
          </a:p>
        </p:txBody>
      </p:sp>
    </p:spTree>
    <p:extLst>
      <p:ext uri="{BB962C8B-B14F-4D97-AF65-F5344CB8AC3E}">
        <p14:creationId xmlns:p14="http://schemas.microsoft.com/office/powerpoint/2010/main" val="318548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Laser sintering and laser melting are interchangeable terms that refer to a laser based 3D printing process that works with </a:t>
            </a:r>
            <a:r>
              <a:rPr lang="en-US" sz="1200" b="1" i="0" kern="1200" dirty="0" smtClean="0">
                <a:solidFill>
                  <a:schemeClr val="tx1"/>
                </a:solidFill>
                <a:effectLst/>
                <a:latin typeface="+mn-lt"/>
                <a:ea typeface="+mn-ea"/>
                <a:cs typeface="+mn-cs"/>
              </a:rPr>
              <a:t>powdered materials</a:t>
            </a:r>
            <a:r>
              <a:rPr lang="en-US" sz="1200" b="0" i="0" kern="1200" dirty="0" smtClean="0">
                <a:solidFill>
                  <a:schemeClr val="tx1"/>
                </a:solidFill>
                <a:effectLst/>
                <a:latin typeface="+mn-lt"/>
                <a:ea typeface="+mn-ea"/>
                <a:cs typeface="+mn-cs"/>
              </a:rPr>
              <a:t>. The </a:t>
            </a:r>
            <a:r>
              <a:rPr lang="en-US" sz="1200" b="1" i="0" kern="1200" dirty="0" smtClean="0">
                <a:solidFill>
                  <a:schemeClr val="tx1"/>
                </a:solidFill>
                <a:effectLst/>
                <a:latin typeface="+mn-lt"/>
                <a:ea typeface="+mn-ea"/>
                <a:cs typeface="+mn-cs"/>
              </a:rPr>
              <a:t>laser is traced across a powder bed </a:t>
            </a:r>
            <a:r>
              <a:rPr lang="en-US" sz="1200" b="0" i="0" kern="1200" dirty="0" smtClean="0">
                <a:solidFill>
                  <a:schemeClr val="tx1"/>
                </a:solidFill>
                <a:effectLst/>
                <a:latin typeface="+mn-lt"/>
                <a:ea typeface="+mn-ea"/>
                <a:cs typeface="+mn-cs"/>
              </a:rPr>
              <a:t>of tightly compacted powdered material, according to the 3D data fed to the machine, in the X-Y axes. As the laser interacts with the surface of the powdered material </a:t>
            </a:r>
            <a:r>
              <a:rPr lang="en-US" sz="1200" b="1" i="0" kern="1200" dirty="0" smtClean="0">
                <a:solidFill>
                  <a:schemeClr val="tx1"/>
                </a:solidFill>
                <a:effectLst/>
                <a:latin typeface="+mn-lt"/>
                <a:ea typeface="+mn-ea"/>
                <a:cs typeface="+mn-cs"/>
              </a:rPr>
              <a:t>it sinters, or fuses, the particles to each other </a:t>
            </a:r>
            <a:r>
              <a:rPr lang="en-US" sz="1200" b="0" i="0" kern="1200" dirty="0" smtClean="0">
                <a:solidFill>
                  <a:schemeClr val="tx1"/>
                </a:solidFill>
                <a:effectLst/>
                <a:latin typeface="+mn-lt"/>
                <a:ea typeface="+mn-ea"/>
                <a:cs typeface="+mn-cs"/>
              </a:rPr>
              <a:t>forming a solid. As each layer is completed the </a:t>
            </a:r>
            <a:r>
              <a:rPr lang="en-US" sz="1200" b="1" i="0" kern="1200" dirty="0" smtClean="0">
                <a:solidFill>
                  <a:schemeClr val="tx1"/>
                </a:solidFill>
                <a:effectLst/>
                <a:latin typeface="+mn-lt"/>
                <a:ea typeface="+mn-ea"/>
                <a:cs typeface="+mn-cs"/>
              </a:rPr>
              <a:t>powder bed drops incrementally </a:t>
            </a:r>
            <a:r>
              <a:rPr lang="en-US" sz="1200" b="0" i="0" kern="1200" dirty="0" smtClean="0">
                <a:solidFill>
                  <a:schemeClr val="tx1"/>
                </a:solidFill>
                <a:effectLst/>
                <a:latin typeface="+mn-lt"/>
                <a:ea typeface="+mn-ea"/>
                <a:cs typeface="+mn-cs"/>
              </a:rPr>
              <a:t>and a roller </a:t>
            </a:r>
            <a:r>
              <a:rPr lang="en-US" sz="1200" b="0" i="0" kern="1200" dirty="0" err="1" smtClean="0">
                <a:solidFill>
                  <a:schemeClr val="tx1"/>
                </a:solidFill>
                <a:effectLst/>
                <a:latin typeface="+mn-lt"/>
                <a:ea typeface="+mn-ea"/>
                <a:cs typeface="+mn-cs"/>
              </a:rPr>
              <a:t>smoothes</a:t>
            </a:r>
            <a:r>
              <a:rPr lang="en-US" sz="1200" b="0" i="0" kern="1200" dirty="0" smtClean="0">
                <a:solidFill>
                  <a:schemeClr val="tx1"/>
                </a:solidFill>
                <a:effectLst/>
                <a:latin typeface="+mn-lt"/>
                <a:ea typeface="+mn-ea"/>
                <a:cs typeface="+mn-cs"/>
              </a:rPr>
              <a:t> the powder over the surface of the bed prior to the next pass of the laser for the subsequent layer to be formed and fused with the previous layer.</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build chamber is completely sealed </a:t>
            </a:r>
            <a:r>
              <a:rPr lang="en-US" sz="1200" b="0" i="0" kern="1200" dirty="0" smtClean="0">
                <a:solidFill>
                  <a:schemeClr val="tx1"/>
                </a:solidFill>
                <a:effectLst/>
                <a:latin typeface="+mn-lt"/>
                <a:ea typeface="+mn-ea"/>
                <a:cs typeface="+mn-cs"/>
              </a:rPr>
              <a:t>as it is necessary to maintain a </a:t>
            </a:r>
            <a:r>
              <a:rPr lang="en-US" sz="1200" b="1" i="0" kern="1200" dirty="0" smtClean="0">
                <a:solidFill>
                  <a:schemeClr val="tx1"/>
                </a:solidFill>
                <a:effectLst/>
                <a:latin typeface="+mn-lt"/>
                <a:ea typeface="+mn-ea"/>
                <a:cs typeface="+mn-cs"/>
              </a:rPr>
              <a:t>precise temperature </a:t>
            </a:r>
            <a:r>
              <a:rPr lang="en-US" sz="1200" b="0" i="0" kern="1200" dirty="0" smtClean="0">
                <a:solidFill>
                  <a:schemeClr val="tx1"/>
                </a:solidFill>
                <a:effectLst/>
                <a:latin typeface="+mn-lt"/>
                <a:ea typeface="+mn-ea"/>
                <a:cs typeface="+mn-cs"/>
              </a:rPr>
              <a:t>during the process specific to the melting point of the powdered material of choice. Once finished, the entire powder bed is removed from the machine and the excess powder can be removed to leave the ‘printed’ parts. One of the </a:t>
            </a:r>
            <a:r>
              <a:rPr lang="en-US" sz="1200" b="1" i="0" kern="1200" dirty="0" smtClean="0">
                <a:solidFill>
                  <a:schemeClr val="tx1"/>
                </a:solidFill>
                <a:effectLst/>
                <a:latin typeface="+mn-lt"/>
                <a:ea typeface="+mn-ea"/>
                <a:cs typeface="+mn-cs"/>
              </a:rPr>
              <a:t>key advantages </a:t>
            </a:r>
            <a:r>
              <a:rPr lang="en-US" sz="1200" b="0" i="0" kern="1200" dirty="0" smtClean="0">
                <a:solidFill>
                  <a:schemeClr val="tx1"/>
                </a:solidFill>
                <a:effectLst/>
                <a:latin typeface="+mn-lt"/>
                <a:ea typeface="+mn-ea"/>
                <a:cs typeface="+mn-cs"/>
              </a:rPr>
              <a:t>of this process is that the </a:t>
            </a:r>
            <a:r>
              <a:rPr lang="en-US" sz="1200" b="1" i="0" kern="1200" dirty="0" smtClean="0">
                <a:solidFill>
                  <a:schemeClr val="tx1"/>
                </a:solidFill>
                <a:effectLst/>
                <a:latin typeface="+mn-lt"/>
                <a:ea typeface="+mn-ea"/>
                <a:cs typeface="+mn-cs"/>
              </a:rPr>
              <a:t>powder bed </a:t>
            </a:r>
            <a:r>
              <a:rPr lang="en-US" sz="1200" b="0" i="0" kern="1200" dirty="0" smtClean="0">
                <a:solidFill>
                  <a:schemeClr val="tx1"/>
                </a:solidFill>
                <a:effectLst/>
                <a:latin typeface="+mn-lt"/>
                <a:ea typeface="+mn-ea"/>
                <a:cs typeface="+mn-cs"/>
              </a:rPr>
              <a:t>serves as an </a:t>
            </a:r>
            <a:r>
              <a:rPr lang="en-US" sz="1200" b="1" i="0" kern="1200" dirty="0" smtClean="0">
                <a:solidFill>
                  <a:schemeClr val="tx1"/>
                </a:solidFill>
                <a:effectLst/>
                <a:latin typeface="+mn-lt"/>
                <a:ea typeface="+mn-ea"/>
                <a:cs typeface="+mn-cs"/>
              </a:rPr>
              <a:t>in-process support structure for overhangs and undercuts</a:t>
            </a:r>
            <a:r>
              <a:rPr lang="en-US" sz="1200" b="0" i="0" kern="1200" dirty="0" smtClean="0">
                <a:solidFill>
                  <a:schemeClr val="tx1"/>
                </a:solidFill>
                <a:effectLst/>
                <a:latin typeface="+mn-lt"/>
                <a:ea typeface="+mn-ea"/>
                <a:cs typeface="+mn-cs"/>
              </a:rPr>
              <a:t>, and therefore complex shapes that could not be manufactured in any other way are possible with this process.</a:t>
            </a:r>
          </a:p>
          <a:p>
            <a:r>
              <a:rPr lang="en-US" sz="1200" b="0" i="0" kern="1200" dirty="0" smtClean="0">
                <a:solidFill>
                  <a:schemeClr val="tx1"/>
                </a:solidFill>
                <a:effectLst/>
                <a:latin typeface="+mn-lt"/>
                <a:ea typeface="+mn-ea"/>
                <a:cs typeface="+mn-cs"/>
              </a:rPr>
              <a:t>However, on the </a:t>
            </a:r>
            <a:r>
              <a:rPr lang="en-US" sz="1200" b="1" i="0" kern="1200" dirty="0" smtClean="0">
                <a:solidFill>
                  <a:schemeClr val="tx1"/>
                </a:solidFill>
                <a:effectLst/>
                <a:latin typeface="+mn-lt"/>
                <a:ea typeface="+mn-ea"/>
                <a:cs typeface="+mn-cs"/>
              </a:rPr>
              <a:t>downside</a:t>
            </a:r>
            <a:r>
              <a:rPr lang="en-US" sz="1200" b="0" i="0" kern="1200" dirty="0" smtClean="0">
                <a:solidFill>
                  <a:schemeClr val="tx1"/>
                </a:solidFill>
                <a:effectLst/>
                <a:latin typeface="+mn-lt"/>
                <a:ea typeface="+mn-ea"/>
                <a:cs typeface="+mn-cs"/>
              </a:rPr>
              <a:t>, because of the high temperatures required for laser sintering, </a:t>
            </a:r>
            <a:r>
              <a:rPr lang="en-US" sz="1200" b="1" i="0" kern="1200" dirty="0" smtClean="0">
                <a:solidFill>
                  <a:schemeClr val="tx1"/>
                </a:solidFill>
                <a:effectLst/>
                <a:latin typeface="+mn-lt"/>
                <a:ea typeface="+mn-ea"/>
                <a:cs typeface="+mn-cs"/>
              </a:rPr>
              <a:t>cooling times can be considerable</a:t>
            </a:r>
            <a:r>
              <a:rPr lang="en-US" sz="1200" b="0" i="0" kern="1200" dirty="0" smtClean="0">
                <a:solidFill>
                  <a:schemeClr val="tx1"/>
                </a:solidFill>
                <a:effectLst/>
                <a:latin typeface="+mn-lt"/>
                <a:ea typeface="+mn-ea"/>
                <a:cs typeface="+mn-cs"/>
              </a:rPr>
              <a:t>. Furthermore, </a:t>
            </a:r>
            <a:r>
              <a:rPr lang="en-US" sz="1200" b="1" i="0" kern="1200" dirty="0" smtClean="0">
                <a:solidFill>
                  <a:schemeClr val="tx1"/>
                </a:solidFill>
                <a:effectLst/>
                <a:latin typeface="+mn-lt"/>
                <a:ea typeface="+mn-ea"/>
                <a:cs typeface="+mn-cs"/>
              </a:rPr>
              <a:t>porosity </a:t>
            </a:r>
            <a:r>
              <a:rPr lang="en-US" sz="1200" b="0" i="0" kern="1200" dirty="0" smtClean="0">
                <a:solidFill>
                  <a:schemeClr val="tx1"/>
                </a:solidFill>
                <a:effectLst/>
                <a:latin typeface="+mn-lt"/>
                <a:ea typeface="+mn-ea"/>
                <a:cs typeface="+mn-cs"/>
              </a:rPr>
              <a:t>has been an </a:t>
            </a:r>
            <a:r>
              <a:rPr lang="en-US" sz="1200" b="1" i="0" kern="1200" dirty="0" smtClean="0">
                <a:solidFill>
                  <a:schemeClr val="tx1"/>
                </a:solidFill>
                <a:effectLst/>
                <a:latin typeface="+mn-lt"/>
                <a:ea typeface="+mn-ea"/>
                <a:cs typeface="+mn-cs"/>
              </a:rPr>
              <a:t>historical issue </a:t>
            </a:r>
            <a:r>
              <a:rPr lang="en-US" sz="1200" b="0" i="0" kern="1200" dirty="0" smtClean="0">
                <a:solidFill>
                  <a:schemeClr val="tx1"/>
                </a:solidFill>
                <a:effectLst/>
                <a:latin typeface="+mn-lt"/>
                <a:ea typeface="+mn-ea"/>
                <a:cs typeface="+mn-cs"/>
              </a:rPr>
              <a:t>with this process, and while there have been significant improvements towards fully dense parts, some applications still necessitate </a:t>
            </a:r>
            <a:r>
              <a:rPr lang="en-US" sz="1200" b="1" i="0" kern="1200" dirty="0" smtClean="0">
                <a:solidFill>
                  <a:schemeClr val="tx1"/>
                </a:solidFill>
                <a:effectLst/>
                <a:latin typeface="+mn-lt"/>
                <a:ea typeface="+mn-ea"/>
                <a:cs typeface="+mn-cs"/>
              </a:rPr>
              <a:t>infiltration with another material </a:t>
            </a:r>
            <a:r>
              <a:rPr lang="en-US" sz="1200" b="0" i="0" kern="1200" dirty="0" smtClean="0">
                <a:solidFill>
                  <a:schemeClr val="tx1"/>
                </a:solidFill>
                <a:effectLst/>
                <a:latin typeface="+mn-lt"/>
                <a:ea typeface="+mn-ea"/>
                <a:cs typeface="+mn-cs"/>
              </a:rPr>
              <a:t>to improve mechanical characteristics.</a:t>
            </a:r>
          </a:p>
          <a:p>
            <a:r>
              <a:rPr lang="en-US" sz="1200" b="1" i="0" kern="1200" dirty="0" smtClean="0">
                <a:solidFill>
                  <a:schemeClr val="tx1"/>
                </a:solidFill>
                <a:effectLst/>
                <a:latin typeface="+mn-lt"/>
                <a:ea typeface="+mn-ea"/>
                <a:cs typeface="+mn-cs"/>
              </a:rPr>
              <a:t>Laser sintering can process plastic and metal materials</a:t>
            </a:r>
            <a:r>
              <a:rPr lang="en-US" sz="1200" b="0" i="0" kern="1200" dirty="0" smtClean="0">
                <a:solidFill>
                  <a:schemeClr val="tx1"/>
                </a:solidFill>
                <a:effectLst/>
                <a:latin typeface="+mn-lt"/>
                <a:ea typeface="+mn-ea"/>
                <a:cs typeface="+mn-cs"/>
              </a:rPr>
              <a:t>, although metal sintering does require a much higher powered laser and higher in-process temperatures. Parts produced with this process are </a:t>
            </a:r>
            <a:r>
              <a:rPr lang="en-US" sz="1200" b="1" i="0" kern="1200" dirty="0" smtClean="0">
                <a:solidFill>
                  <a:schemeClr val="tx1"/>
                </a:solidFill>
                <a:effectLst/>
                <a:latin typeface="+mn-lt"/>
                <a:ea typeface="+mn-ea"/>
                <a:cs typeface="+mn-cs"/>
              </a:rPr>
              <a:t>much stronger than with SL or DLP</a:t>
            </a:r>
            <a:r>
              <a:rPr lang="en-US" sz="1200" b="0" i="0" kern="1200" dirty="0" smtClean="0">
                <a:solidFill>
                  <a:schemeClr val="tx1"/>
                </a:solidFill>
                <a:effectLst/>
                <a:latin typeface="+mn-lt"/>
                <a:ea typeface="+mn-ea"/>
                <a:cs typeface="+mn-cs"/>
              </a:rPr>
              <a:t>, although generally the </a:t>
            </a:r>
            <a:r>
              <a:rPr lang="en-US" sz="1200" b="1" i="0" kern="1200" dirty="0" smtClean="0">
                <a:solidFill>
                  <a:schemeClr val="tx1"/>
                </a:solidFill>
                <a:effectLst/>
                <a:latin typeface="+mn-lt"/>
                <a:ea typeface="+mn-ea"/>
                <a:cs typeface="+mn-cs"/>
              </a:rPr>
              <a:t>surface finish and accuracy is not as good. </a:t>
            </a:r>
            <a:r>
              <a:rPr lang="en-US" b="0" dirty="0" smtClean="0"/>
              <a:t>:                        </a:t>
            </a:r>
            <a:r>
              <a:rPr lang="en-US" b="1" dirty="0" smtClean="0"/>
              <a:t> https://www.youtube.com/watch?v=9wiZUr6Ryow </a:t>
            </a:r>
            <a:r>
              <a:rPr lang="en-US" dirty="0" smtClean="0"/>
              <a:t>      0 TO 2.0 MIN</a:t>
            </a:r>
          </a:p>
          <a:p>
            <a:r>
              <a:rPr lang="en-US" dirty="0" smtClean="0"/>
              <a:t>                                                 https://www.youtube.com/watch?v=A72TgUS0W7k	VERBAL</a:t>
            </a:r>
          </a:p>
          <a:p>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6</a:t>
            </a:fld>
            <a:endParaRPr lang="en-US"/>
          </a:p>
        </p:txBody>
      </p:sp>
    </p:spTree>
    <p:extLst>
      <p:ext uri="{BB962C8B-B14F-4D97-AF65-F5344CB8AC3E}">
        <p14:creationId xmlns:p14="http://schemas.microsoft.com/office/powerpoint/2010/main" val="266694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3D printing utilizing the </a:t>
            </a:r>
            <a:r>
              <a:rPr lang="en-US" sz="1200" b="1" i="0" kern="1200" dirty="0" smtClean="0">
                <a:solidFill>
                  <a:schemeClr val="tx1"/>
                </a:solidFill>
                <a:effectLst/>
                <a:latin typeface="+mn-lt"/>
                <a:ea typeface="+mn-ea"/>
                <a:cs typeface="+mn-cs"/>
              </a:rPr>
              <a:t>extrusion of thermoplastic material </a:t>
            </a:r>
            <a:r>
              <a:rPr lang="en-US" sz="1200" b="0" i="0" kern="1200" dirty="0" smtClean="0">
                <a:solidFill>
                  <a:schemeClr val="tx1"/>
                </a:solidFill>
                <a:effectLst/>
                <a:latin typeface="+mn-lt"/>
                <a:ea typeface="+mn-ea"/>
                <a:cs typeface="+mn-cs"/>
              </a:rPr>
              <a:t>is easily the </a:t>
            </a:r>
            <a:r>
              <a:rPr lang="en-US" sz="1200" b="1" i="0" kern="1200" dirty="0" smtClean="0">
                <a:solidFill>
                  <a:schemeClr val="tx1"/>
                </a:solidFill>
                <a:effectLst/>
                <a:latin typeface="+mn-lt"/>
                <a:ea typeface="+mn-ea"/>
                <a:cs typeface="+mn-cs"/>
              </a:rPr>
              <a:t>most common</a:t>
            </a:r>
            <a:r>
              <a:rPr lang="en-US" sz="1200" b="0" i="0" kern="1200" dirty="0" smtClean="0">
                <a:solidFill>
                  <a:schemeClr val="tx1"/>
                </a:solidFill>
                <a:effectLst/>
                <a:latin typeface="+mn-lt"/>
                <a:ea typeface="+mn-ea"/>
                <a:cs typeface="+mn-cs"/>
              </a:rPr>
              <a:t> — and recognizable — 3DP process. The most popular name for the process is </a:t>
            </a:r>
            <a:r>
              <a:rPr lang="en-US" sz="1200" b="1" i="0" kern="1200" dirty="0" smtClean="0">
                <a:solidFill>
                  <a:schemeClr val="tx1"/>
                </a:solidFill>
                <a:effectLst/>
                <a:latin typeface="+mn-lt"/>
                <a:ea typeface="+mn-ea"/>
                <a:cs typeface="+mn-cs"/>
              </a:rPr>
              <a:t>Fused Deposition Modelling (FDM</a:t>
            </a:r>
            <a:r>
              <a:rPr lang="en-US" sz="1200" b="0" i="0" kern="1200" dirty="0" smtClean="0">
                <a:solidFill>
                  <a:schemeClr val="tx1"/>
                </a:solidFill>
                <a:effectLst/>
                <a:latin typeface="+mn-lt"/>
                <a:ea typeface="+mn-ea"/>
                <a:cs typeface="+mn-cs"/>
              </a:rPr>
              <a:t>), due to its longevity, however this is a </a:t>
            </a:r>
            <a:r>
              <a:rPr lang="en-US" sz="1200" b="1" i="0" kern="1200" dirty="0" smtClean="0">
                <a:solidFill>
                  <a:schemeClr val="tx1"/>
                </a:solidFill>
                <a:effectLst/>
                <a:latin typeface="+mn-lt"/>
                <a:ea typeface="+mn-ea"/>
                <a:cs typeface="+mn-cs"/>
              </a:rPr>
              <a:t>trade name, registered </a:t>
            </a:r>
            <a:r>
              <a:rPr lang="en-US" sz="1200" b="0" i="0" kern="1200" dirty="0" smtClean="0">
                <a:solidFill>
                  <a:schemeClr val="tx1"/>
                </a:solidFill>
                <a:effectLst/>
                <a:latin typeface="+mn-lt"/>
                <a:ea typeface="+mn-ea"/>
                <a:cs typeface="+mn-cs"/>
              </a:rPr>
              <a:t>by </a:t>
            </a:r>
            <a:r>
              <a:rPr lang="en-US" sz="1200" b="0" i="0" kern="1200" dirty="0" err="1" smtClean="0">
                <a:solidFill>
                  <a:schemeClr val="tx1"/>
                </a:solidFill>
                <a:effectLst/>
                <a:latin typeface="+mn-lt"/>
                <a:ea typeface="+mn-ea"/>
                <a:cs typeface="+mn-cs"/>
              </a:rPr>
              <a:t>Stratasys</a:t>
            </a:r>
            <a:r>
              <a:rPr lang="en-US" sz="1200" b="0" i="0" kern="1200" dirty="0" smtClean="0">
                <a:solidFill>
                  <a:schemeClr val="tx1"/>
                </a:solidFill>
                <a:effectLst/>
                <a:latin typeface="+mn-lt"/>
                <a:ea typeface="+mn-ea"/>
                <a:cs typeface="+mn-cs"/>
              </a:rPr>
              <a:t>, the company that originally developed it. </a:t>
            </a:r>
            <a:r>
              <a:rPr lang="en-US" sz="1200" b="0" i="0" kern="1200" dirty="0" err="1" smtClean="0">
                <a:solidFill>
                  <a:schemeClr val="tx1"/>
                </a:solidFill>
                <a:effectLst/>
                <a:latin typeface="+mn-lt"/>
                <a:ea typeface="+mn-ea"/>
                <a:cs typeface="+mn-cs"/>
              </a:rPr>
              <a:t>Stratasys</a:t>
            </a:r>
            <a:r>
              <a:rPr lang="en-US" sz="1200" b="0" i="0" kern="1200" dirty="0" smtClean="0">
                <a:solidFill>
                  <a:schemeClr val="tx1"/>
                </a:solidFill>
                <a:effectLst/>
                <a:latin typeface="+mn-lt"/>
                <a:ea typeface="+mn-ea"/>
                <a:cs typeface="+mn-cs"/>
              </a:rPr>
              <a:t>’ FDM technology has been around since the early 1990’s and today is an industrial grade 3D printing process. However, the proliferation of entry-level 3D printers that have </a:t>
            </a:r>
            <a:r>
              <a:rPr lang="en-US" sz="1200" b="1" i="0" kern="1200" dirty="0" smtClean="0">
                <a:solidFill>
                  <a:schemeClr val="tx1"/>
                </a:solidFill>
                <a:effectLst/>
                <a:latin typeface="+mn-lt"/>
                <a:ea typeface="+mn-ea"/>
                <a:cs typeface="+mn-cs"/>
              </a:rPr>
              <a:t>emerged since 2009 </a:t>
            </a:r>
            <a:r>
              <a:rPr lang="en-US" sz="1200" b="0" i="0" kern="1200" dirty="0" smtClean="0">
                <a:solidFill>
                  <a:schemeClr val="tx1"/>
                </a:solidFill>
                <a:effectLst/>
                <a:latin typeface="+mn-lt"/>
                <a:ea typeface="+mn-ea"/>
                <a:cs typeface="+mn-cs"/>
              </a:rPr>
              <a:t>largely utilize a </a:t>
            </a:r>
            <a:r>
              <a:rPr lang="en-US" sz="1200" b="1" i="0" kern="1200" dirty="0" smtClean="0">
                <a:solidFill>
                  <a:schemeClr val="tx1"/>
                </a:solidFill>
                <a:effectLst/>
                <a:latin typeface="+mn-lt"/>
                <a:ea typeface="+mn-ea"/>
                <a:cs typeface="+mn-cs"/>
              </a:rPr>
              <a:t>similar process</a:t>
            </a:r>
            <a:r>
              <a:rPr lang="en-US" sz="1200" b="0" i="0" kern="1200" dirty="0" smtClean="0">
                <a:solidFill>
                  <a:schemeClr val="tx1"/>
                </a:solidFill>
                <a:effectLst/>
                <a:latin typeface="+mn-lt"/>
                <a:ea typeface="+mn-ea"/>
                <a:cs typeface="+mn-cs"/>
              </a:rPr>
              <a:t>, generally referred to as </a:t>
            </a:r>
            <a:r>
              <a:rPr lang="en-US" sz="1200" b="1" i="0" kern="1200" dirty="0" smtClean="0">
                <a:solidFill>
                  <a:schemeClr val="tx1"/>
                </a:solidFill>
                <a:effectLst/>
                <a:latin typeface="+mn-lt"/>
                <a:ea typeface="+mn-ea"/>
                <a:cs typeface="+mn-cs"/>
              </a:rPr>
              <a:t>Freeform Fabrication (FFF)</a:t>
            </a:r>
            <a:r>
              <a:rPr lang="en-US" sz="1200" b="0" i="0" kern="1200" dirty="0" smtClean="0">
                <a:solidFill>
                  <a:schemeClr val="tx1"/>
                </a:solidFill>
                <a:effectLst/>
                <a:latin typeface="+mn-lt"/>
                <a:ea typeface="+mn-ea"/>
                <a:cs typeface="+mn-cs"/>
              </a:rPr>
              <a:t>, but in a more basic form due to patents still held by </a:t>
            </a:r>
            <a:r>
              <a:rPr lang="en-US" sz="1200" b="0" i="0" kern="1200" dirty="0" err="1" smtClean="0">
                <a:solidFill>
                  <a:schemeClr val="tx1"/>
                </a:solidFill>
                <a:effectLst/>
                <a:latin typeface="+mn-lt"/>
                <a:ea typeface="+mn-ea"/>
                <a:cs typeface="+mn-cs"/>
              </a:rPr>
              <a:t>Stratasys</a:t>
            </a:r>
            <a:r>
              <a:rPr lang="en-US" sz="1200" b="0" i="0" kern="1200" dirty="0" smtClean="0">
                <a:solidFill>
                  <a:schemeClr val="tx1"/>
                </a:solidFill>
                <a:effectLst/>
                <a:latin typeface="+mn-lt"/>
                <a:ea typeface="+mn-ea"/>
                <a:cs typeface="+mn-cs"/>
              </a:rPr>
              <a:t>. The earliest RepRap machines and all subsequent evolutions — open source and commercial — employ extrusion methodology. However, following </a:t>
            </a:r>
            <a:r>
              <a:rPr lang="en-US" sz="1200" b="0" i="0" u="none" strike="noStrike" kern="1200" dirty="0" err="1" smtClean="0">
                <a:solidFill>
                  <a:schemeClr val="tx1"/>
                </a:solidFill>
                <a:effectLst/>
                <a:latin typeface="+mn-lt"/>
                <a:ea typeface="+mn-ea"/>
                <a:cs typeface="+mn-cs"/>
                <a:hlinkClick r:id="rId3"/>
              </a:rPr>
              <a:t>Stratasys</a:t>
            </a:r>
            <a:r>
              <a:rPr lang="en-US" sz="1200" b="0" i="0" u="none" strike="noStrike" kern="1200" dirty="0" smtClean="0">
                <a:solidFill>
                  <a:schemeClr val="tx1"/>
                </a:solidFill>
                <a:effectLst/>
                <a:latin typeface="+mn-lt"/>
                <a:ea typeface="+mn-ea"/>
                <a:cs typeface="+mn-cs"/>
                <a:hlinkClick r:id="rId3"/>
              </a:rPr>
              <a:t>’ patent infringement filing against </a:t>
            </a:r>
            <a:r>
              <a:rPr lang="en-US" sz="1200" b="0" i="0" u="none" strike="noStrike" kern="1200" dirty="0" err="1" smtClean="0">
                <a:solidFill>
                  <a:schemeClr val="tx1"/>
                </a:solidFill>
                <a:effectLst/>
                <a:latin typeface="+mn-lt"/>
                <a:ea typeface="+mn-ea"/>
                <a:cs typeface="+mn-cs"/>
                <a:hlinkClick r:id="rId3"/>
              </a:rPr>
              <a:t>Afinia</a:t>
            </a:r>
            <a:r>
              <a:rPr lang="en-US" sz="1200" b="0" i="0" kern="1200" dirty="0" err="1" smtClean="0">
                <a:solidFill>
                  <a:schemeClr val="tx1"/>
                </a:solidFill>
                <a:effectLst/>
                <a:latin typeface="+mn-lt"/>
                <a:ea typeface="+mn-ea"/>
                <a:cs typeface="+mn-cs"/>
              </a:rPr>
              <a:t>there</a:t>
            </a:r>
            <a:r>
              <a:rPr lang="en-US" sz="1200" b="0" i="0" kern="1200" dirty="0" smtClean="0">
                <a:solidFill>
                  <a:schemeClr val="tx1"/>
                </a:solidFill>
                <a:effectLst/>
                <a:latin typeface="+mn-lt"/>
                <a:ea typeface="+mn-ea"/>
                <a:cs typeface="+mn-cs"/>
              </a:rPr>
              <a:t> is a question mark over how the entry-level end of the market will develop now, with all of the machines potentially in </a:t>
            </a:r>
            <a:r>
              <a:rPr lang="en-US" sz="1200" b="1" i="0" kern="1200" dirty="0" err="1" smtClean="0">
                <a:solidFill>
                  <a:schemeClr val="tx1"/>
                </a:solidFill>
                <a:effectLst/>
                <a:latin typeface="+mn-lt"/>
                <a:ea typeface="+mn-ea"/>
                <a:cs typeface="+mn-cs"/>
              </a:rPr>
              <a:t>Stratasys</a:t>
            </a:r>
            <a:r>
              <a:rPr lang="en-US" sz="1200" b="0" i="0" kern="1200" dirty="0" smtClean="0">
                <a:solidFill>
                  <a:schemeClr val="tx1"/>
                </a:solidFill>
                <a:effectLst/>
                <a:latin typeface="+mn-lt"/>
                <a:ea typeface="+mn-ea"/>
                <a:cs typeface="+mn-cs"/>
              </a:rPr>
              <a:t>’ firing line for </a:t>
            </a:r>
            <a:r>
              <a:rPr lang="en-US" sz="1200" b="1" i="0" kern="1200" dirty="0" smtClean="0">
                <a:solidFill>
                  <a:schemeClr val="tx1"/>
                </a:solidFill>
                <a:effectLst/>
                <a:latin typeface="+mn-lt"/>
                <a:ea typeface="+mn-ea"/>
                <a:cs typeface="+mn-cs"/>
              </a:rPr>
              <a:t>patent infringements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process works by </a:t>
            </a:r>
            <a:r>
              <a:rPr lang="en-US" sz="1200" b="1" i="0" kern="1200" dirty="0" smtClean="0">
                <a:solidFill>
                  <a:schemeClr val="tx1"/>
                </a:solidFill>
                <a:effectLst/>
                <a:latin typeface="+mn-lt"/>
                <a:ea typeface="+mn-ea"/>
                <a:cs typeface="+mn-cs"/>
              </a:rPr>
              <a:t>melting plastic filamen</a:t>
            </a:r>
            <a:r>
              <a:rPr lang="en-US" sz="1200" b="0" i="0" kern="1200" dirty="0" smtClean="0">
                <a:solidFill>
                  <a:schemeClr val="tx1"/>
                </a:solidFill>
                <a:effectLst/>
                <a:latin typeface="+mn-lt"/>
                <a:ea typeface="+mn-ea"/>
                <a:cs typeface="+mn-cs"/>
              </a:rPr>
              <a:t>t that is deposited, via a </a:t>
            </a:r>
            <a:r>
              <a:rPr lang="en-US" sz="1200" b="1" i="0" kern="1200" dirty="0" smtClean="0">
                <a:solidFill>
                  <a:schemeClr val="tx1"/>
                </a:solidFill>
                <a:effectLst/>
                <a:latin typeface="+mn-lt"/>
                <a:ea typeface="+mn-ea"/>
                <a:cs typeface="+mn-cs"/>
              </a:rPr>
              <a:t>heated extruder</a:t>
            </a:r>
            <a:r>
              <a:rPr lang="en-US" sz="1200" b="0" i="0" kern="1200" dirty="0" smtClean="0">
                <a:solidFill>
                  <a:schemeClr val="tx1"/>
                </a:solidFill>
                <a:effectLst/>
                <a:latin typeface="+mn-lt"/>
                <a:ea typeface="+mn-ea"/>
                <a:cs typeface="+mn-cs"/>
              </a:rPr>
              <a:t>, a layer at a time, onto a build platform according to the 3D data supplied to the printer. Each layer hardens as it is deposited and bonds to the previous layer.</a:t>
            </a:r>
          </a:p>
          <a:p>
            <a:r>
              <a:rPr lang="en-US" sz="1200" b="0" i="0" kern="1200" dirty="0" err="1" smtClean="0">
                <a:solidFill>
                  <a:schemeClr val="tx1"/>
                </a:solidFill>
                <a:effectLst/>
                <a:latin typeface="+mn-lt"/>
                <a:ea typeface="+mn-ea"/>
                <a:cs typeface="+mn-cs"/>
              </a:rPr>
              <a:t>Stratasys</a:t>
            </a:r>
            <a:r>
              <a:rPr lang="en-US" sz="1200" b="0" i="0" kern="1200" dirty="0" smtClean="0">
                <a:solidFill>
                  <a:schemeClr val="tx1"/>
                </a:solidFill>
                <a:effectLst/>
                <a:latin typeface="+mn-lt"/>
                <a:ea typeface="+mn-ea"/>
                <a:cs typeface="+mn-cs"/>
              </a:rPr>
              <a:t> has developed a range of proprietary industrial grade materials for its FDM process that are suitable for some production applications. At the entry-level end of the market, materials are more limited, but the range is growing. The most </a:t>
            </a:r>
            <a:r>
              <a:rPr lang="en-US" sz="1200" b="1" i="0" kern="1200" dirty="0" smtClean="0">
                <a:solidFill>
                  <a:schemeClr val="tx1"/>
                </a:solidFill>
                <a:effectLst/>
                <a:latin typeface="+mn-lt"/>
                <a:ea typeface="+mn-ea"/>
                <a:cs typeface="+mn-cs"/>
              </a:rPr>
              <a:t>common materials for entry-level FFF 3D printers are ABS and PLA.</a:t>
            </a:r>
          </a:p>
          <a:p>
            <a:r>
              <a:rPr lang="en-US" sz="1200" b="0" i="0" kern="1200" dirty="0" smtClean="0">
                <a:solidFill>
                  <a:schemeClr val="tx1"/>
                </a:solidFill>
                <a:effectLst/>
                <a:latin typeface="+mn-lt"/>
                <a:ea typeface="+mn-ea"/>
                <a:cs typeface="+mn-cs"/>
              </a:rPr>
              <a:t>The FDM/FFF processes require </a:t>
            </a:r>
            <a:r>
              <a:rPr lang="en-US" sz="1200" b="1" i="0" kern="1200" dirty="0" smtClean="0">
                <a:solidFill>
                  <a:schemeClr val="tx1"/>
                </a:solidFill>
                <a:effectLst/>
                <a:latin typeface="+mn-lt"/>
                <a:ea typeface="+mn-ea"/>
                <a:cs typeface="+mn-cs"/>
              </a:rPr>
              <a:t>support structures </a:t>
            </a:r>
            <a:r>
              <a:rPr lang="en-US" sz="1200" b="0" i="0" kern="1200" dirty="0" smtClean="0">
                <a:solidFill>
                  <a:schemeClr val="tx1"/>
                </a:solidFill>
                <a:effectLst/>
                <a:latin typeface="+mn-lt"/>
                <a:ea typeface="+mn-ea"/>
                <a:cs typeface="+mn-cs"/>
              </a:rPr>
              <a:t>for any applications with </a:t>
            </a:r>
            <a:r>
              <a:rPr lang="en-US" sz="1200" b="1" i="0" kern="1200" dirty="0" smtClean="0">
                <a:solidFill>
                  <a:schemeClr val="tx1"/>
                </a:solidFill>
                <a:effectLst/>
                <a:latin typeface="+mn-lt"/>
                <a:ea typeface="+mn-ea"/>
                <a:cs typeface="+mn-cs"/>
              </a:rPr>
              <a:t>overhanging geometries</a:t>
            </a:r>
            <a:r>
              <a:rPr lang="en-US" sz="1200" b="0" i="0" kern="1200" dirty="0" smtClean="0">
                <a:solidFill>
                  <a:schemeClr val="tx1"/>
                </a:solidFill>
                <a:effectLst/>
                <a:latin typeface="+mn-lt"/>
                <a:ea typeface="+mn-ea"/>
                <a:cs typeface="+mn-cs"/>
              </a:rPr>
              <a:t>. For FDM, this entails a second, water-soluble material, which allows support structures to be relatively easily washed away, once the print is complete. Alternatively, breakaway support materials are also possible, which can be removed by manually snapping them off the part. Support structures, or lack thereof, have generally been a limitation of the entry level FFF 3D printers. However, as the systems have </a:t>
            </a:r>
            <a:r>
              <a:rPr lang="en-US" sz="1200" b="1" i="0" kern="1200" dirty="0" smtClean="0">
                <a:solidFill>
                  <a:schemeClr val="tx1"/>
                </a:solidFill>
                <a:effectLst/>
                <a:latin typeface="+mn-lt"/>
                <a:ea typeface="+mn-ea"/>
                <a:cs typeface="+mn-cs"/>
              </a:rPr>
              <a:t>evolved</a:t>
            </a:r>
            <a:r>
              <a:rPr lang="en-US" sz="1200" b="0" i="0" kern="1200" dirty="0" smtClean="0">
                <a:solidFill>
                  <a:schemeClr val="tx1"/>
                </a:solidFill>
                <a:effectLst/>
                <a:latin typeface="+mn-lt"/>
                <a:ea typeface="+mn-ea"/>
                <a:cs typeface="+mn-cs"/>
              </a:rPr>
              <a:t> and improved to incorporate </a:t>
            </a:r>
            <a:r>
              <a:rPr lang="en-US" sz="1200" b="1" i="0" kern="1200" dirty="0" smtClean="0">
                <a:solidFill>
                  <a:schemeClr val="tx1"/>
                </a:solidFill>
                <a:effectLst/>
                <a:latin typeface="+mn-lt"/>
                <a:ea typeface="+mn-ea"/>
                <a:cs typeface="+mn-cs"/>
              </a:rPr>
              <a:t>dual extrusion heads</a:t>
            </a:r>
            <a:r>
              <a:rPr lang="en-US" sz="1200" b="0" i="0" kern="1200" dirty="0" smtClean="0">
                <a:solidFill>
                  <a:schemeClr val="tx1"/>
                </a:solidFill>
                <a:effectLst/>
                <a:latin typeface="+mn-lt"/>
                <a:ea typeface="+mn-ea"/>
                <a:cs typeface="+mn-cs"/>
              </a:rPr>
              <a:t>, it has become less of an issue.</a:t>
            </a:r>
          </a:p>
          <a:p>
            <a:r>
              <a:rPr lang="en-US" sz="1200" b="0" i="0" kern="1200" dirty="0" smtClean="0">
                <a:solidFill>
                  <a:schemeClr val="tx1"/>
                </a:solidFill>
                <a:effectLst/>
                <a:latin typeface="+mn-lt"/>
                <a:ea typeface="+mn-ea"/>
                <a:cs typeface="+mn-cs"/>
              </a:rPr>
              <a:t>In terms of models produced, the FDM process from </a:t>
            </a:r>
            <a:r>
              <a:rPr lang="en-US" sz="1200" b="0" i="0" kern="1200" dirty="0" err="1" smtClean="0">
                <a:solidFill>
                  <a:schemeClr val="tx1"/>
                </a:solidFill>
                <a:effectLst/>
                <a:latin typeface="+mn-lt"/>
                <a:ea typeface="+mn-ea"/>
                <a:cs typeface="+mn-cs"/>
              </a:rPr>
              <a:t>Stratasys</a:t>
            </a:r>
            <a:r>
              <a:rPr lang="en-US" sz="1200" b="0" i="0" kern="1200" dirty="0" smtClean="0">
                <a:solidFill>
                  <a:schemeClr val="tx1"/>
                </a:solidFill>
                <a:effectLst/>
                <a:latin typeface="+mn-lt"/>
                <a:ea typeface="+mn-ea"/>
                <a:cs typeface="+mn-cs"/>
              </a:rPr>
              <a:t> is an </a:t>
            </a:r>
            <a:r>
              <a:rPr lang="en-US" sz="1200" b="1" i="0" kern="1200" dirty="0" smtClean="0">
                <a:solidFill>
                  <a:schemeClr val="tx1"/>
                </a:solidFill>
                <a:effectLst/>
                <a:latin typeface="+mn-lt"/>
                <a:ea typeface="+mn-ea"/>
                <a:cs typeface="+mn-cs"/>
              </a:rPr>
              <a:t>accurate and reliable </a:t>
            </a:r>
            <a:r>
              <a:rPr lang="en-US" sz="1200" b="0" i="0" kern="1200" dirty="0" smtClean="0">
                <a:solidFill>
                  <a:schemeClr val="tx1"/>
                </a:solidFill>
                <a:effectLst/>
                <a:latin typeface="+mn-lt"/>
                <a:ea typeface="+mn-ea"/>
                <a:cs typeface="+mn-cs"/>
              </a:rPr>
              <a:t>process that is relatively office/studio-friendly, although extensive post-processing can be required. At the entry-level, as would be expected, the FFF process produces much less accurate models, but things are constantly improving.</a:t>
            </a:r>
          </a:p>
          <a:p>
            <a:r>
              <a:rPr lang="en-US" sz="1200" b="0" i="0" kern="1200" dirty="0" smtClean="0">
                <a:solidFill>
                  <a:schemeClr val="tx1"/>
                </a:solidFill>
                <a:effectLst/>
                <a:latin typeface="+mn-lt"/>
                <a:ea typeface="+mn-ea"/>
                <a:cs typeface="+mn-cs"/>
              </a:rPr>
              <a:t>The process can be </a:t>
            </a:r>
            <a:r>
              <a:rPr lang="en-US" sz="1200" b="1" i="0" kern="1200" dirty="0" smtClean="0">
                <a:solidFill>
                  <a:schemeClr val="tx1"/>
                </a:solidFill>
                <a:effectLst/>
                <a:latin typeface="+mn-lt"/>
                <a:ea typeface="+mn-ea"/>
                <a:cs typeface="+mn-cs"/>
              </a:rPr>
              <a:t>slow for some part geometries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layer-to-layer adhesion can be a problem</a:t>
            </a:r>
            <a:r>
              <a:rPr lang="en-US" sz="1200" b="0" i="0" kern="1200" dirty="0" smtClean="0">
                <a:solidFill>
                  <a:schemeClr val="tx1"/>
                </a:solidFill>
                <a:effectLst/>
                <a:latin typeface="+mn-lt"/>
                <a:ea typeface="+mn-ea"/>
                <a:cs typeface="+mn-cs"/>
              </a:rPr>
              <a:t>, resulting in parts that are not watertight. Again, post-processing using Acetone can resolve these issues.</a:t>
            </a:r>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7</a:t>
            </a:fld>
            <a:endParaRPr lang="en-US"/>
          </a:p>
        </p:txBody>
      </p:sp>
    </p:spTree>
    <p:extLst>
      <p:ext uri="{BB962C8B-B14F-4D97-AF65-F5344CB8AC3E}">
        <p14:creationId xmlns:p14="http://schemas.microsoft.com/office/powerpoint/2010/main" val="382215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Very, very </a:t>
            </a:r>
            <a:r>
              <a:rPr lang="en-US" sz="1200" b="1" i="0" kern="1200" dirty="0" smtClean="0">
                <a:solidFill>
                  <a:schemeClr val="tx1"/>
                </a:solidFill>
                <a:effectLst/>
                <a:latin typeface="+mn-lt"/>
                <a:ea typeface="+mn-ea"/>
                <a:cs typeface="+mn-cs"/>
              </a:rPr>
              <a:t>early stage </a:t>
            </a:r>
          </a:p>
          <a:p>
            <a:r>
              <a:rPr lang="en-US" sz="1200" b="1" i="0" kern="1200" dirty="0" smtClean="0">
                <a:solidFill>
                  <a:schemeClr val="tx1"/>
                </a:solidFill>
                <a:effectLst/>
                <a:latin typeface="+mn-lt"/>
                <a:ea typeface="+mn-ea"/>
                <a:cs typeface="+mn-cs"/>
              </a:rPr>
              <a:t>Thermoplastics or thermoplastic composites</a:t>
            </a:r>
            <a:r>
              <a:rPr lang="en-US" sz="1200" b="0" i="0" kern="1200" dirty="0" smtClean="0">
                <a:solidFill>
                  <a:schemeClr val="tx1"/>
                </a:solidFill>
                <a:effectLst/>
                <a:latin typeface="+mn-lt"/>
                <a:ea typeface="+mn-ea"/>
                <a:cs typeface="+mn-cs"/>
              </a:rPr>
              <a:t>, *access to </a:t>
            </a:r>
            <a:r>
              <a:rPr lang="en-US" sz="1200" b="1" i="0" kern="1200" dirty="0" smtClean="0">
                <a:solidFill>
                  <a:schemeClr val="tx1"/>
                </a:solidFill>
                <a:effectLst/>
                <a:latin typeface="+mn-lt"/>
                <a:ea typeface="+mn-ea"/>
                <a:cs typeface="+mn-cs"/>
              </a:rPr>
              <a:t>free</a:t>
            </a:r>
            <a:r>
              <a:rPr lang="en-US" sz="1200" b="0" i="0" kern="1200" dirty="0" smtClean="0">
                <a:solidFill>
                  <a:schemeClr val="tx1"/>
                </a:solidFill>
                <a:effectLst/>
                <a:latin typeface="+mn-lt"/>
                <a:ea typeface="+mn-ea"/>
                <a:cs typeface="+mn-cs"/>
              </a:rPr>
              <a:t> or for-a-fee </a:t>
            </a:r>
            <a:r>
              <a:rPr lang="en-US" sz="1200" b="1" i="0" kern="1200" dirty="0" smtClean="0">
                <a:solidFill>
                  <a:schemeClr val="tx1"/>
                </a:solidFill>
                <a:effectLst/>
                <a:latin typeface="+mn-lt"/>
                <a:ea typeface="+mn-ea"/>
                <a:cs typeface="+mn-cs"/>
              </a:rPr>
              <a:t>models</a:t>
            </a:r>
            <a:r>
              <a:rPr lang="en-US" sz="1200" b="0" i="0" kern="1200" dirty="0" smtClean="0">
                <a:solidFill>
                  <a:schemeClr val="tx1"/>
                </a:solidFill>
                <a:effectLst/>
                <a:latin typeface="+mn-lt"/>
                <a:ea typeface="+mn-ea"/>
                <a:cs typeface="+mn-cs"/>
              </a:rPr>
              <a:t> to download . *visit </a:t>
            </a:r>
            <a:r>
              <a:rPr lang="en-US" sz="1200" b="0" i="0" u="none" strike="noStrike" kern="1200" dirty="0" err="1" smtClean="0">
                <a:solidFill>
                  <a:schemeClr val="tx1"/>
                </a:solidFill>
                <a:effectLst/>
                <a:latin typeface="+mn-lt"/>
                <a:ea typeface="+mn-ea"/>
                <a:cs typeface="+mn-cs"/>
                <a:hlinkClick r:id="rId3"/>
              </a:rPr>
              <a:t>Thingiverse</a:t>
            </a:r>
            <a:r>
              <a:rPr lang="en-US" sz="1200" b="0" i="0" kern="1200" dirty="0" smtClean="0">
                <a:solidFill>
                  <a:schemeClr val="tx1"/>
                </a:solidFill>
                <a:effectLst/>
                <a:latin typeface="+mn-lt"/>
                <a:ea typeface="+mn-ea"/>
                <a:cs typeface="+mn-cs"/>
              </a:rPr>
              <a:t> and download a </a:t>
            </a:r>
            <a:r>
              <a:rPr lang="en-US" sz="1200" b="1" i="0" kern="1200" dirty="0" smtClean="0">
                <a:solidFill>
                  <a:schemeClr val="tx1"/>
                </a:solidFill>
                <a:effectLst/>
                <a:latin typeface="+mn-lt"/>
                <a:ea typeface="+mn-ea"/>
                <a:cs typeface="+mn-cs"/>
              </a:rPr>
              <a:t>replacement part for your car dashboard</a:t>
            </a:r>
            <a:r>
              <a:rPr lang="en-US" sz="1200" b="0" i="0" kern="1200" dirty="0" smtClean="0">
                <a:solidFill>
                  <a:schemeClr val="tx1"/>
                </a:solidFill>
                <a:effectLst/>
                <a:latin typeface="+mn-lt"/>
                <a:ea typeface="+mn-ea"/>
                <a:cs typeface="+mn-cs"/>
              </a:rPr>
              <a:t>, or a </a:t>
            </a:r>
            <a:r>
              <a:rPr lang="en-US" sz="1200" b="1" i="0" kern="1200" dirty="0" smtClean="0">
                <a:solidFill>
                  <a:schemeClr val="tx1"/>
                </a:solidFill>
                <a:effectLst/>
                <a:latin typeface="+mn-lt"/>
                <a:ea typeface="+mn-ea"/>
                <a:cs typeface="+mn-cs"/>
              </a:rPr>
              <a:t>new lens cap for your camera</a:t>
            </a:r>
            <a:r>
              <a:rPr lang="en-US" sz="1200" b="0" i="0" kern="1200" dirty="0" smtClean="0">
                <a:solidFill>
                  <a:schemeClr val="tx1"/>
                </a:solidFill>
                <a:effectLst/>
                <a:latin typeface="+mn-lt"/>
                <a:ea typeface="+mn-ea"/>
                <a:cs typeface="+mn-cs"/>
              </a:rPr>
              <a:t>. *Print out serviceable quality on a domestic printer that </a:t>
            </a:r>
            <a:r>
              <a:rPr lang="en-US" sz="1200" b="1" i="0" kern="1200" dirty="0" smtClean="0">
                <a:solidFill>
                  <a:schemeClr val="tx1"/>
                </a:solidFill>
                <a:effectLst/>
                <a:latin typeface="+mn-lt"/>
                <a:ea typeface="+mn-ea"/>
                <a:cs typeface="+mn-cs"/>
              </a:rPr>
              <a:t>costs under $1,000</a:t>
            </a:r>
            <a:r>
              <a:rPr lang="en-US" sz="1200" b="0" i="0" kern="1200" dirty="0" smtClean="0">
                <a:solidFill>
                  <a:schemeClr val="tx1"/>
                </a:solidFill>
                <a:effectLst/>
                <a:latin typeface="+mn-lt"/>
                <a:ea typeface="+mn-ea"/>
                <a:cs typeface="+mn-cs"/>
              </a:rPr>
              <a:t>. For manufacturers and suppliers of spare parts, this is a quite alarming development!</a:t>
            </a:r>
          </a:p>
          <a:p>
            <a:r>
              <a:rPr lang="en-US" sz="1200" b="0" i="0" kern="1200" dirty="0" smtClean="0">
                <a:solidFill>
                  <a:schemeClr val="tx1"/>
                </a:solidFill>
                <a:effectLst/>
                <a:latin typeface="+mn-lt"/>
                <a:ea typeface="+mn-ea"/>
                <a:cs typeface="+mn-cs"/>
              </a:rPr>
              <a:t>Even </a:t>
            </a:r>
            <a:r>
              <a:rPr lang="en-US" sz="1200" b="1" i="0" kern="1200" dirty="0" smtClean="0">
                <a:solidFill>
                  <a:schemeClr val="tx1"/>
                </a:solidFill>
                <a:effectLst/>
                <a:latin typeface="+mn-lt"/>
                <a:ea typeface="+mn-ea"/>
                <a:cs typeface="+mn-cs"/>
              </a:rPr>
              <a:t>before</a:t>
            </a:r>
            <a:r>
              <a:rPr lang="en-US" sz="1200" b="0" i="0" kern="1200" dirty="0" smtClean="0">
                <a:solidFill>
                  <a:schemeClr val="tx1"/>
                </a:solidFill>
                <a:effectLst/>
                <a:latin typeface="+mn-lt"/>
                <a:ea typeface="+mn-ea"/>
                <a:cs typeface="+mn-cs"/>
              </a:rPr>
              <a:t> personal 3D fabricators </a:t>
            </a:r>
            <a:r>
              <a:rPr lang="en-US" sz="1200" b="1" i="0" kern="1200" dirty="0" smtClean="0">
                <a:solidFill>
                  <a:schemeClr val="tx1"/>
                </a:solidFill>
                <a:effectLst/>
                <a:latin typeface="+mn-lt"/>
                <a:ea typeface="+mn-ea"/>
                <a:cs typeface="+mn-cs"/>
              </a:rPr>
              <a:t>able to print complex products </a:t>
            </a:r>
            <a:r>
              <a:rPr lang="en-US" sz="1200" b="0" i="0" kern="1200" dirty="0" smtClean="0">
                <a:solidFill>
                  <a:schemeClr val="tx1"/>
                </a:solidFill>
                <a:effectLst/>
                <a:latin typeface="+mn-lt"/>
                <a:ea typeface="+mn-ea"/>
                <a:cs typeface="+mn-cs"/>
              </a:rPr>
              <a:t>become available, 3D printing is just starting to facilitate a </a:t>
            </a:r>
            <a:r>
              <a:rPr lang="en-US" sz="1200" b="1" i="0" kern="1200" dirty="0" smtClean="0">
                <a:solidFill>
                  <a:schemeClr val="tx1"/>
                </a:solidFill>
                <a:effectLst/>
                <a:latin typeface="+mn-lt"/>
                <a:ea typeface="+mn-ea"/>
                <a:cs typeface="+mn-cs"/>
              </a:rPr>
              <a:t>new age of personal fabrication</a:t>
            </a:r>
            <a:r>
              <a:rPr lang="en-US" sz="1200" b="0" i="0" kern="1200" dirty="0" smtClean="0">
                <a:solidFill>
                  <a:schemeClr val="tx1"/>
                </a:solidFill>
                <a:effectLst/>
                <a:latin typeface="+mn-lt"/>
                <a:ea typeface="+mn-ea"/>
                <a:cs typeface="+mn-cs"/>
              </a:rPr>
              <a:t> in which </a:t>
            </a:r>
            <a:r>
              <a:rPr lang="en-US" sz="1200" b="1" i="0" kern="1200" dirty="0" smtClean="0">
                <a:solidFill>
                  <a:schemeClr val="tx1"/>
                </a:solidFill>
                <a:effectLst/>
                <a:latin typeface="+mn-lt"/>
                <a:ea typeface="+mn-ea"/>
                <a:cs typeface="+mn-cs"/>
              </a:rPr>
              <a:t>anybody</a:t>
            </a:r>
            <a:r>
              <a:rPr lang="en-US" sz="1200" b="0" i="0" kern="1200" dirty="0" smtClean="0">
                <a:solidFill>
                  <a:schemeClr val="tx1"/>
                </a:solidFill>
                <a:effectLst/>
                <a:latin typeface="+mn-lt"/>
                <a:ea typeface="+mn-ea"/>
                <a:cs typeface="+mn-cs"/>
              </a:rPr>
              <a:t> can get their digital </a:t>
            </a:r>
            <a:r>
              <a:rPr lang="en-US" sz="1200" b="1" i="0" kern="1200" dirty="0" smtClean="0">
                <a:solidFill>
                  <a:schemeClr val="tx1"/>
                </a:solidFill>
                <a:effectLst/>
                <a:latin typeface="+mn-lt"/>
                <a:ea typeface="+mn-ea"/>
                <a:cs typeface="+mn-cs"/>
              </a:rPr>
              <a:t>designs turned into </a:t>
            </a:r>
            <a:r>
              <a:rPr lang="en-US" sz="1200" b="0" i="0" kern="1200" dirty="0" smtClean="0">
                <a:solidFill>
                  <a:schemeClr val="tx1"/>
                </a:solidFill>
                <a:effectLst/>
                <a:latin typeface="+mn-lt"/>
                <a:ea typeface="+mn-ea"/>
                <a:cs typeface="+mn-cs"/>
              </a:rPr>
              <a:t>material </a:t>
            </a:r>
            <a:r>
              <a:rPr lang="en-US" sz="1200" b="1" i="0" kern="1200" dirty="0" smtClean="0">
                <a:solidFill>
                  <a:schemeClr val="tx1"/>
                </a:solidFill>
                <a:effectLst/>
                <a:latin typeface="+mn-lt"/>
                <a:ea typeface="+mn-ea"/>
                <a:cs typeface="+mn-cs"/>
              </a:rPr>
              <a:t>reality</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even</a:t>
            </a:r>
            <a:r>
              <a:rPr lang="en-US" sz="1200" b="0" i="0" kern="1200" dirty="0" smtClean="0">
                <a:solidFill>
                  <a:schemeClr val="tx1"/>
                </a:solidFill>
                <a:effectLst/>
                <a:latin typeface="+mn-lt"/>
                <a:ea typeface="+mn-ea"/>
                <a:cs typeface="+mn-cs"/>
              </a:rPr>
              <a:t> offered for </a:t>
            </a:r>
            <a:r>
              <a:rPr lang="en-US" sz="1200" b="1" i="0" kern="1200" dirty="0" smtClean="0">
                <a:solidFill>
                  <a:schemeClr val="tx1"/>
                </a:solidFill>
                <a:effectLst/>
                <a:latin typeface="+mn-lt"/>
                <a:ea typeface="+mn-ea"/>
                <a:cs typeface="+mn-cs"/>
              </a:rPr>
              <a:t>commercial sale</a:t>
            </a:r>
            <a:r>
              <a:rPr lang="en-US" sz="1200" b="0" i="0" kern="1200" dirty="0" smtClean="0">
                <a:solidFill>
                  <a:schemeClr val="tx1"/>
                </a:solidFill>
                <a:effectLst/>
                <a:latin typeface="+mn-lt"/>
                <a:ea typeface="+mn-ea"/>
                <a:cs typeface="+mn-cs"/>
              </a:rPr>
              <a:t>. Empowering this revolution are a host of </a:t>
            </a:r>
            <a:r>
              <a:rPr lang="en-US" sz="1200" b="0" i="0" u="none" strike="noStrike" kern="1200" dirty="0" smtClean="0">
                <a:solidFill>
                  <a:schemeClr val="tx1"/>
                </a:solidFill>
                <a:effectLst/>
                <a:latin typeface="+mn-lt"/>
                <a:ea typeface="+mn-ea"/>
                <a:cs typeface="+mn-cs"/>
                <a:hlinkClick r:id="rId4"/>
              </a:rPr>
              <a:t>3D printing </a:t>
            </a:r>
            <a:r>
              <a:rPr lang="en-US" sz="1200" b="1" i="0" u="none" strike="noStrike" kern="1200" dirty="0" smtClean="0">
                <a:solidFill>
                  <a:schemeClr val="tx1"/>
                </a:solidFill>
                <a:effectLst/>
                <a:latin typeface="+mn-lt"/>
                <a:ea typeface="+mn-ea"/>
                <a:cs typeface="+mn-cs"/>
                <a:hlinkClick r:id="rId4"/>
              </a:rPr>
              <a:t>bureau services</a:t>
            </a:r>
            <a:r>
              <a:rPr lang="en-US" sz="1200" b="0" i="0" kern="1200" dirty="0" smtClean="0">
                <a:solidFill>
                  <a:schemeClr val="tx1"/>
                </a:solidFill>
                <a:effectLst/>
                <a:latin typeface="+mn-lt"/>
                <a:ea typeface="+mn-ea"/>
                <a:cs typeface="+mn-cs"/>
              </a:rPr>
              <a:t> that allow anybody to upload or otherwise supply a digital file that is then 3D printed.</a:t>
            </a:r>
          </a:p>
          <a:p>
            <a:r>
              <a:rPr lang="en-US" sz="1200" b="0" i="0" kern="1200" dirty="0" smtClean="0">
                <a:solidFill>
                  <a:schemeClr val="tx1"/>
                </a:solidFill>
                <a:effectLst/>
                <a:latin typeface="+mn-lt"/>
                <a:ea typeface="+mn-ea"/>
                <a:cs typeface="+mn-cs"/>
              </a:rPr>
              <a:t>As most bureaus operate at scale, they can afford to purchase and operate a </a:t>
            </a:r>
            <a:r>
              <a:rPr lang="en-US" sz="1200" b="1" i="0" kern="1200" dirty="0" smtClean="0">
                <a:solidFill>
                  <a:schemeClr val="tx1"/>
                </a:solidFill>
                <a:effectLst/>
                <a:latin typeface="+mn-lt"/>
                <a:ea typeface="+mn-ea"/>
                <a:cs typeface="+mn-cs"/>
              </a:rPr>
              <a:t>wide range of 3D printers</a:t>
            </a:r>
            <a:r>
              <a:rPr lang="en-US" sz="1200" b="0" i="0" kern="1200" dirty="0" smtClean="0">
                <a:solidFill>
                  <a:schemeClr val="tx1"/>
                </a:solidFill>
                <a:effectLst/>
                <a:latin typeface="+mn-lt"/>
                <a:ea typeface="+mn-ea"/>
                <a:cs typeface="+mn-cs"/>
              </a:rPr>
              <a:t>, hence allowing individuals to fabricate a far wider range of objects in broader range of materials than possible on domestic and prosumer hardware. Bureaus such as </a:t>
            </a:r>
            <a:r>
              <a:rPr lang="en-US" sz="1200" b="0" i="0" u="none" strike="noStrike" kern="1200" dirty="0" err="1" smtClean="0">
                <a:solidFill>
                  <a:schemeClr val="tx1"/>
                </a:solidFill>
                <a:effectLst/>
                <a:latin typeface="+mn-lt"/>
                <a:ea typeface="+mn-ea"/>
                <a:cs typeface="+mn-cs"/>
                <a:hlinkClick r:id="rId5"/>
              </a:rPr>
              <a:t>Shapeways</a:t>
            </a:r>
            <a:r>
              <a:rPr lang="en-US" sz="1200" b="0" i="0"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hlinkClick r:id="rId6"/>
              </a:rPr>
              <a:t>i.materialise</a:t>
            </a:r>
            <a:r>
              <a:rPr lang="en-US" sz="1200" b="0" i="0" kern="1200" dirty="0" smtClean="0">
                <a:solidFill>
                  <a:schemeClr val="tx1"/>
                </a:solidFill>
                <a:effectLst/>
                <a:latin typeface="+mn-lt"/>
                <a:ea typeface="+mn-ea"/>
                <a:cs typeface="+mn-cs"/>
              </a:rPr>
              <a:t> additionally allow people who have uploaded 3D models to </a:t>
            </a:r>
            <a:r>
              <a:rPr lang="en-US" sz="1200" b="1" i="0" kern="1200" dirty="0" smtClean="0">
                <a:solidFill>
                  <a:schemeClr val="tx1"/>
                </a:solidFill>
                <a:effectLst/>
                <a:latin typeface="+mn-lt"/>
                <a:ea typeface="+mn-ea"/>
                <a:cs typeface="+mn-cs"/>
              </a:rPr>
              <a:t>open an online store </a:t>
            </a:r>
            <a:r>
              <a:rPr lang="en-US" sz="1200" b="0" i="0" kern="1200" dirty="0" smtClean="0">
                <a:solidFill>
                  <a:schemeClr val="tx1"/>
                </a:solidFill>
                <a:effectLst/>
                <a:latin typeface="+mn-lt"/>
                <a:ea typeface="+mn-ea"/>
                <a:cs typeface="+mn-cs"/>
              </a:rPr>
              <a:t>from which their goods can be sold. This allows anybody to get into the manufacturing business without any investment in stock or production tooling. Rather, the 3D printing bureau takes the customer's order, produces the product, ships it, and provides a revenue share to the designer.</a:t>
            </a:r>
          </a:p>
          <a:p>
            <a:r>
              <a:rPr lang="en-US" b="1" dirty="0" smtClean="0"/>
              <a:t>FDM production</a:t>
            </a:r>
            <a:r>
              <a:rPr lang="en-US" b="1" baseline="0" dirty="0" smtClean="0"/>
              <a:t>   </a:t>
            </a:r>
            <a:r>
              <a:rPr lang="en-US" b="1" dirty="0" smtClean="0"/>
              <a:t>https://www.youtube.com/watch?v=FJC9C8kbk7I   3:30 to 6:00.</a:t>
            </a:r>
            <a:br>
              <a:rPr lang="en-US" b="1" dirty="0" smtClean="0"/>
            </a:br>
            <a:endParaRPr lang="en-US" b="1" dirty="0"/>
          </a:p>
        </p:txBody>
      </p:sp>
      <p:sp>
        <p:nvSpPr>
          <p:cNvPr id="4" name="Slide Number Placeholder 3"/>
          <p:cNvSpPr>
            <a:spLocks noGrp="1"/>
          </p:cNvSpPr>
          <p:nvPr>
            <p:ph type="sldNum" sz="quarter" idx="10"/>
          </p:nvPr>
        </p:nvSpPr>
        <p:spPr/>
        <p:txBody>
          <a:bodyPr/>
          <a:lstStyle/>
          <a:p>
            <a:fld id="{7CC064F8-F581-4EE3-857D-BE47D8C920DD}" type="slidenum">
              <a:rPr lang="en-US" smtClean="0"/>
              <a:t>8</a:t>
            </a:fld>
            <a:endParaRPr lang="en-US"/>
          </a:p>
        </p:txBody>
      </p:sp>
    </p:spTree>
    <p:extLst>
      <p:ext uri="{BB962C8B-B14F-4D97-AF65-F5344CB8AC3E}">
        <p14:creationId xmlns:p14="http://schemas.microsoft.com/office/powerpoint/2010/main" val="300000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Binder jetting:</a:t>
            </a:r>
            <a:r>
              <a:rPr lang="en-US" sz="1200" b="0" i="0" kern="1200" dirty="0" smtClean="0">
                <a:solidFill>
                  <a:schemeClr val="tx1"/>
                </a:solidFill>
                <a:effectLst/>
                <a:latin typeface="+mn-lt"/>
                <a:ea typeface="+mn-ea"/>
                <a:cs typeface="+mn-cs"/>
              </a:rPr>
              <a:t> where the </a:t>
            </a:r>
            <a:r>
              <a:rPr lang="en-US" sz="1200" b="1" i="0" kern="1200" dirty="0" smtClean="0">
                <a:solidFill>
                  <a:schemeClr val="tx1"/>
                </a:solidFill>
                <a:effectLst/>
                <a:latin typeface="+mn-lt"/>
                <a:ea typeface="+mn-ea"/>
                <a:cs typeface="+mn-cs"/>
              </a:rPr>
              <a:t>materia</a:t>
            </a:r>
            <a:r>
              <a:rPr lang="en-US" sz="1200" b="0" i="0" kern="1200" dirty="0" smtClean="0">
                <a:solidFill>
                  <a:schemeClr val="tx1"/>
                </a:solidFill>
                <a:effectLst/>
                <a:latin typeface="+mn-lt"/>
                <a:ea typeface="+mn-ea"/>
                <a:cs typeface="+mn-cs"/>
              </a:rPr>
              <a:t>l being </a:t>
            </a:r>
            <a:r>
              <a:rPr lang="en-US" sz="1200" b="1" i="0" kern="1200" dirty="0" smtClean="0">
                <a:solidFill>
                  <a:schemeClr val="tx1"/>
                </a:solidFill>
                <a:effectLst/>
                <a:latin typeface="+mn-lt"/>
                <a:ea typeface="+mn-ea"/>
                <a:cs typeface="+mn-cs"/>
              </a:rPr>
              <a:t>jetted</a:t>
            </a:r>
            <a:r>
              <a:rPr lang="en-US" sz="1200" b="0" i="0" kern="1200" dirty="0" smtClean="0">
                <a:solidFill>
                  <a:schemeClr val="tx1"/>
                </a:solidFill>
                <a:effectLst/>
                <a:latin typeface="+mn-lt"/>
                <a:ea typeface="+mn-ea"/>
                <a:cs typeface="+mn-cs"/>
              </a:rPr>
              <a:t> is a </a:t>
            </a:r>
            <a:r>
              <a:rPr lang="en-US" sz="1200" b="1" i="0" kern="1200" dirty="0" smtClean="0">
                <a:solidFill>
                  <a:schemeClr val="tx1"/>
                </a:solidFill>
                <a:effectLst/>
                <a:latin typeface="+mn-lt"/>
                <a:ea typeface="+mn-ea"/>
                <a:cs typeface="+mn-cs"/>
              </a:rPr>
              <a:t>binder,</a:t>
            </a:r>
            <a:r>
              <a:rPr lang="en-US" sz="1200" b="0" i="0" kern="1200" dirty="0" smtClean="0">
                <a:solidFill>
                  <a:schemeClr val="tx1"/>
                </a:solidFill>
                <a:effectLst/>
                <a:latin typeface="+mn-lt"/>
                <a:ea typeface="+mn-ea"/>
                <a:cs typeface="+mn-cs"/>
              </a:rPr>
              <a:t> and is selectively sprayed into a </a:t>
            </a:r>
            <a:r>
              <a:rPr lang="en-US" sz="1200" b="1" i="0" kern="1200" dirty="0" smtClean="0">
                <a:solidFill>
                  <a:schemeClr val="tx1"/>
                </a:solidFill>
                <a:effectLst/>
                <a:latin typeface="+mn-lt"/>
                <a:ea typeface="+mn-ea"/>
                <a:cs typeface="+mn-cs"/>
              </a:rPr>
              <a:t>powder bed of the part material </a:t>
            </a:r>
            <a:r>
              <a:rPr lang="en-US" sz="1200" b="0" i="0" kern="1200" dirty="0" smtClean="0">
                <a:solidFill>
                  <a:schemeClr val="tx1"/>
                </a:solidFill>
                <a:effectLst/>
                <a:latin typeface="+mn-lt"/>
                <a:ea typeface="+mn-ea"/>
                <a:cs typeface="+mn-cs"/>
              </a:rPr>
              <a:t>to fuse it a layer at a time to create/print the required part. As is the case with other powder bed systems, once a layer is completed, the powder bed drops incrementally and a roller or blade </a:t>
            </a:r>
            <a:r>
              <a:rPr lang="en-US" sz="1200" b="0" i="0" kern="1200" dirty="0" err="1" smtClean="0">
                <a:solidFill>
                  <a:schemeClr val="tx1"/>
                </a:solidFill>
                <a:effectLst/>
                <a:latin typeface="+mn-lt"/>
                <a:ea typeface="+mn-ea"/>
                <a:cs typeface="+mn-cs"/>
              </a:rPr>
              <a:t>smoothes</a:t>
            </a:r>
            <a:r>
              <a:rPr lang="en-US" sz="1200" b="0" i="0" kern="1200" dirty="0" smtClean="0">
                <a:solidFill>
                  <a:schemeClr val="tx1"/>
                </a:solidFill>
                <a:effectLst/>
                <a:latin typeface="+mn-lt"/>
                <a:ea typeface="+mn-ea"/>
                <a:cs typeface="+mn-cs"/>
              </a:rPr>
              <a:t> the powder over the surface of the bed, prior to the next pass of the jet heads, with the binder for the subsequent layer to be formed and fused with the previous layer.</a:t>
            </a:r>
          </a:p>
          <a:p>
            <a:r>
              <a:rPr lang="en-US" sz="1200" b="0" i="0" kern="1200" dirty="0" smtClean="0">
                <a:solidFill>
                  <a:schemeClr val="tx1"/>
                </a:solidFill>
                <a:effectLst/>
                <a:latin typeface="+mn-lt"/>
                <a:ea typeface="+mn-ea"/>
                <a:cs typeface="+mn-cs"/>
              </a:rPr>
              <a:t>Advantages of this process, like with SLS, include the fact that the need for supports is negated because the powder bed itself provides this functionality. Furthermore, a </a:t>
            </a:r>
            <a:r>
              <a:rPr lang="en-US" sz="1200" b="1" i="0" kern="1200" dirty="0" smtClean="0">
                <a:solidFill>
                  <a:schemeClr val="tx1"/>
                </a:solidFill>
                <a:effectLst/>
                <a:latin typeface="+mn-lt"/>
                <a:ea typeface="+mn-ea"/>
                <a:cs typeface="+mn-cs"/>
              </a:rPr>
              <a:t>range of different materials </a:t>
            </a:r>
            <a:r>
              <a:rPr lang="en-US" sz="1200" b="0" i="0" kern="1200" dirty="0" smtClean="0">
                <a:solidFill>
                  <a:schemeClr val="tx1"/>
                </a:solidFill>
                <a:effectLst/>
                <a:latin typeface="+mn-lt"/>
                <a:ea typeface="+mn-ea"/>
                <a:cs typeface="+mn-cs"/>
              </a:rPr>
              <a:t>can be used, </a:t>
            </a:r>
            <a:r>
              <a:rPr lang="en-US" sz="1200" b="1" i="0" kern="1200" dirty="0" smtClean="0">
                <a:solidFill>
                  <a:schemeClr val="tx1"/>
                </a:solidFill>
                <a:effectLst/>
                <a:latin typeface="+mn-lt"/>
                <a:ea typeface="+mn-ea"/>
                <a:cs typeface="+mn-cs"/>
              </a:rPr>
              <a:t>including ceramics and food</a:t>
            </a:r>
            <a:r>
              <a:rPr lang="en-US" sz="1200" b="0" i="0" kern="1200" dirty="0" smtClean="0">
                <a:solidFill>
                  <a:schemeClr val="tx1"/>
                </a:solidFill>
                <a:effectLst/>
                <a:latin typeface="+mn-lt"/>
                <a:ea typeface="+mn-ea"/>
                <a:cs typeface="+mn-cs"/>
              </a:rPr>
              <a:t>. A further distinctive advantage of the process is the ability to easily add a </a:t>
            </a:r>
            <a:r>
              <a:rPr lang="en-US" sz="1200" b="1" i="0" kern="1200" dirty="0" smtClean="0">
                <a:solidFill>
                  <a:schemeClr val="tx1"/>
                </a:solidFill>
                <a:effectLst/>
                <a:latin typeface="+mn-lt"/>
                <a:ea typeface="+mn-ea"/>
                <a:cs typeface="+mn-cs"/>
              </a:rPr>
              <a:t>full </a:t>
            </a:r>
            <a:r>
              <a:rPr lang="en-US" sz="1200" b="1" i="0" kern="1200" dirty="0" err="1" smtClean="0">
                <a:solidFill>
                  <a:schemeClr val="tx1"/>
                </a:solidFill>
                <a:effectLst/>
                <a:latin typeface="+mn-lt"/>
                <a:ea typeface="+mn-ea"/>
                <a:cs typeface="+mn-cs"/>
              </a:rPr>
              <a:t>colour</a:t>
            </a:r>
            <a:r>
              <a:rPr lang="en-US" sz="1200" b="1" i="0" kern="1200" dirty="0" smtClean="0">
                <a:solidFill>
                  <a:schemeClr val="tx1"/>
                </a:solidFill>
                <a:effectLst/>
                <a:latin typeface="+mn-lt"/>
                <a:ea typeface="+mn-ea"/>
                <a:cs typeface="+mn-cs"/>
              </a:rPr>
              <a:t> palette </a:t>
            </a:r>
            <a:r>
              <a:rPr lang="en-US" sz="1200" b="0" i="0" kern="1200" dirty="0" smtClean="0">
                <a:solidFill>
                  <a:schemeClr val="tx1"/>
                </a:solidFill>
                <a:effectLst/>
                <a:latin typeface="+mn-lt"/>
                <a:ea typeface="+mn-ea"/>
                <a:cs typeface="+mn-cs"/>
              </a:rPr>
              <a:t>which can be added to the binder.</a:t>
            </a:r>
          </a:p>
          <a:p>
            <a:r>
              <a:rPr lang="en-US" sz="1200" b="0" i="0" kern="1200" dirty="0" smtClean="0">
                <a:solidFill>
                  <a:schemeClr val="tx1"/>
                </a:solidFill>
                <a:effectLst/>
                <a:latin typeface="+mn-lt"/>
                <a:ea typeface="+mn-ea"/>
                <a:cs typeface="+mn-cs"/>
              </a:rPr>
              <a:t>The parts resulting directly from the machine, however, are </a:t>
            </a:r>
            <a:r>
              <a:rPr lang="en-US" sz="1200" b="1" i="0" kern="1200" dirty="0" smtClean="0">
                <a:solidFill>
                  <a:schemeClr val="tx1"/>
                </a:solidFill>
                <a:effectLst/>
                <a:latin typeface="+mn-lt"/>
                <a:ea typeface="+mn-ea"/>
                <a:cs typeface="+mn-cs"/>
              </a:rPr>
              <a:t>not as strong </a:t>
            </a:r>
            <a:r>
              <a:rPr lang="en-US" sz="1200" b="0" i="0" kern="1200" dirty="0" smtClean="0">
                <a:solidFill>
                  <a:schemeClr val="tx1"/>
                </a:solidFill>
                <a:effectLst/>
                <a:latin typeface="+mn-lt"/>
                <a:ea typeface="+mn-ea"/>
                <a:cs typeface="+mn-cs"/>
              </a:rPr>
              <a:t>as with the </a:t>
            </a:r>
            <a:r>
              <a:rPr lang="en-US" sz="1200" b="1" i="0" kern="1200" dirty="0" smtClean="0">
                <a:solidFill>
                  <a:schemeClr val="tx1"/>
                </a:solidFill>
                <a:effectLst/>
                <a:latin typeface="+mn-lt"/>
                <a:ea typeface="+mn-ea"/>
                <a:cs typeface="+mn-cs"/>
              </a:rPr>
              <a:t>sintering process and require post-processing </a:t>
            </a:r>
            <a:r>
              <a:rPr lang="en-US" sz="1200" b="0" i="0" kern="1200" dirty="0" smtClean="0">
                <a:solidFill>
                  <a:schemeClr val="tx1"/>
                </a:solidFill>
                <a:effectLst/>
                <a:latin typeface="+mn-lt"/>
                <a:ea typeface="+mn-ea"/>
                <a:cs typeface="+mn-cs"/>
              </a:rPr>
              <a:t>to ensure durability.</a:t>
            </a:r>
          </a:p>
          <a:p>
            <a:r>
              <a:rPr lang="en-US" b="1" dirty="0" smtClean="0"/>
              <a:t>https://www.youtube.com/watch?v=i6Px6RSL9Ac         </a:t>
            </a:r>
            <a:r>
              <a:rPr lang="en-US" dirty="0" smtClean="0"/>
              <a:t>0 to 4.0  100%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POWDER BED FUSION</a:t>
            </a:r>
            <a:r>
              <a:rPr lang="en-US" b="1" dirty="0" smtClean="0"/>
              <a:t>:      https://www.youtube.com/watch?v=rEfdO4p4SFc</a:t>
            </a:r>
            <a:r>
              <a:rPr lang="en-US" dirty="0" smtClean="0"/>
              <a:t>	0 to 2:30   100%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C064F8-F581-4EE3-857D-BE47D8C920DD}" type="slidenum">
              <a:rPr lang="en-US" smtClean="0"/>
              <a:t>9</a:t>
            </a:fld>
            <a:endParaRPr lang="en-US"/>
          </a:p>
        </p:txBody>
      </p:sp>
    </p:spTree>
    <p:extLst>
      <p:ext uri="{BB962C8B-B14F-4D97-AF65-F5344CB8AC3E}">
        <p14:creationId xmlns:p14="http://schemas.microsoft.com/office/powerpoint/2010/main" val="6043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71A9C-8036-42F6-8146-C6C56A0C040A}"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222666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71A9C-8036-42F6-8146-C6C56A0C040A}"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418515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71A9C-8036-42F6-8146-C6C56A0C040A}"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39034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71A9C-8036-42F6-8146-C6C56A0C040A}"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196713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71A9C-8036-42F6-8146-C6C56A0C040A}"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315386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71A9C-8036-42F6-8146-C6C56A0C040A}"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189345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71A9C-8036-42F6-8146-C6C56A0C040A}"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4324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71A9C-8036-42F6-8146-C6C56A0C040A}"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416273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71A9C-8036-42F6-8146-C6C56A0C040A}"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376532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1A9C-8036-42F6-8146-C6C56A0C040A}"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266121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1A9C-8036-42F6-8146-C6C56A0C040A}"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41AC6-AFE3-4187-B90D-15F699999706}" type="slidenum">
              <a:rPr lang="en-US" smtClean="0"/>
              <a:t>‹#›</a:t>
            </a:fld>
            <a:endParaRPr lang="en-US"/>
          </a:p>
        </p:txBody>
      </p:sp>
    </p:spTree>
    <p:extLst>
      <p:ext uri="{BB962C8B-B14F-4D97-AF65-F5344CB8AC3E}">
        <p14:creationId xmlns:p14="http://schemas.microsoft.com/office/powerpoint/2010/main" val="27396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71A9C-8036-42F6-8146-C6C56A0C040A}" type="datetimeFigureOut">
              <a:rPr lang="en-US" smtClean="0"/>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41AC6-AFE3-4187-B90D-15F699999706}" type="slidenum">
              <a:rPr lang="en-US" smtClean="0"/>
              <a:t>‹#›</a:t>
            </a:fld>
            <a:endParaRPr lang="en-US"/>
          </a:p>
        </p:txBody>
      </p:sp>
    </p:spTree>
    <p:extLst>
      <p:ext uri="{BB962C8B-B14F-4D97-AF65-F5344CB8AC3E}">
        <p14:creationId xmlns:p14="http://schemas.microsoft.com/office/powerpoint/2010/main" val="3211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3D PRINTING</a:t>
            </a:r>
            <a:br>
              <a:rPr lang="en-US" dirty="0" smtClean="0"/>
            </a:br>
            <a:r>
              <a:rPr lang="en-US" dirty="0" smtClean="0"/>
              <a:t>ADDITIVE MANUFACTURING</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146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INKJET: MATERIAL JETTING</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9700" y="2077244"/>
            <a:ext cx="63246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68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SELECTIVE DEPOSITION LAMINATION SDL</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2062956"/>
            <a:ext cx="69342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333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SDL: a closer look</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6325" y="2863056"/>
            <a:ext cx="69913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01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 BEAM MELTING: EBM</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0407" y="1600200"/>
            <a:ext cx="20631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732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r>
              <a:rPr lang="en-US" dirty="0" smtClean="0"/>
              <a:t>Fast </a:t>
            </a:r>
            <a:r>
              <a:rPr lang="en-US" dirty="0"/>
              <a:t>&amp; accurate </a:t>
            </a:r>
            <a:r>
              <a:rPr lang="en-US" dirty="0" smtClean="0"/>
              <a:t>Cartesian robots</a:t>
            </a:r>
            <a:endParaRPr lang="en-US" dirty="0"/>
          </a:p>
          <a:p>
            <a:r>
              <a:rPr lang="en-US" dirty="0"/>
              <a:t>	X,Y,Z</a:t>
            </a:r>
          </a:p>
          <a:p>
            <a:r>
              <a:rPr lang="en-US" dirty="0"/>
              <a:t>	</a:t>
            </a:r>
            <a:r>
              <a:rPr lang="en-US" dirty="0" smtClean="0"/>
              <a:t>Overhead </a:t>
            </a:r>
            <a:r>
              <a:rPr lang="en-US" dirty="0"/>
              <a:t>deposition with dropping table</a:t>
            </a:r>
          </a:p>
          <a:p>
            <a:r>
              <a:rPr lang="en-US" dirty="0" smtClean="0"/>
              <a:t>Sophisticated software</a:t>
            </a:r>
          </a:p>
          <a:p>
            <a:pPr marL="914400" lvl="2" indent="0">
              <a:buNone/>
            </a:pPr>
            <a:r>
              <a:rPr lang="en-US" sz="3200" dirty="0" smtClean="0"/>
              <a:t>Slicing</a:t>
            </a:r>
          </a:p>
          <a:p>
            <a:pPr marL="914400" lvl="2" indent="0">
              <a:buNone/>
            </a:pPr>
            <a:r>
              <a:rPr lang="en-US" sz="3200" dirty="0" smtClean="0"/>
              <a:t>CAD/CAM </a:t>
            </a:r>
            <a:endParaRPr lang="en-US" sz="3200" dirty="0"/>
          </a:p>
          <a:p>
            <a:r>
              <a:rPr lang="en-US" dirty="0"/>
              <a:t>	</a:t>
            </a:r>
            <a:r>
              <a:rPr lang="en-US" dirty="0" smtClean="0"/>
              <a:t>X-ray/CT </a:t>
            </a:r>
            <a:r>
              <a:rPr lang="en-US" dirty="0"/>
              <a:t>Scan</a:t>
            </a:r>
          </a:p>
          <a:p>
            <a:r>
              <a:rPr lang="en-US" dirty="0" smtClean="0"/>
              <a:t>Materials </a:t>
            </a:r>
            <a:r>
              <a:rPr lang="en-US" dirty="0"/>
              <a:t>that could be deposited and cured in process </a:t>
            </a:r>
          </a:p>
          <a:p>
            <a:r>
              <a:rPr lang="en-US" dirty="0"/>
              <a:t>	Polymers, metals, human cells</a:t>
            </a:r>
          </a:p>
          <a:p>
            <a:r>
              <a:rPr lang="en-US" dirty="0"/>
              <a:t>	Method of dispensing </a:t>
            </a:r>
            <a:r>
              <a:rPr lang="en-US" dirty="0" smtClean="0"/>
              <a:t>them</a:t>
            </a:r>
          </a:p>
          <a:p>
            <a:r>
              <a:rPr lang="en-US" dirty="0"/>
              <a:t> </a:t>
            </a:r>
            <a:r>
              <a:rPr lang="en-US" dirty="0" smtClean="0"/>
              <a:t>          Liquids</a:t>
            </a:r>
            <a:r>
              <a:rPr lang="en-US" dirty="0"/>
              <a:t>, </a:t>
            </a:r>
            <a:r>
              <a:rPr lang="en-US" dirty="0" smtClean="0"/>
              <a:t>filament, </a:t>
            </a:r>
            <a:r>
              <a:rPr lang="en-US" dirty="0"/>
              <a:t>powder</a:t>
            </a:r>
          </a:p>
          <a:p>
            <a:r>
              <a:rPr lang="en-US" dirty="0"/>
              <a:t>Method of curing them in process</a:t>
            </a:r>
          </a:p>
          <a:p>
            <a:r>
              <a:rPr lang="en-US" dirty="0"/>
              <a:t>	Air, UV, hot iron, laser</a:t>
            </a:r>
          </a:p>
          <a:p>
            <a:endParaRPr lang="en-US" dirty="0"/>
          </a:p>
        </p:txBody>
      </p:sp>
    </p:spTree>
    <p:extLst>
      <p:ext uri="{BB962C8B-B14F-4D97-AF65-F5344CB8AC3E}">
        <p14:creationId xmlns:p14="http://schemas.microsoft.com/office/powerpoint/2010/main" val="2991625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a:t>
            </a:r>
            <a:endParaRPr lang="en-US" dirty="0"/>
          </a:p>
        </p:txBody>
      </p:sp>
      <p:sp>
        <p:nvSpPr>
          <p:cNvPr id="3" name="Content Placeholder 2"/>
          <p:cNvSpPr>
            <a:spLocks noGrp="1"/>
          </p:cNvSpPr>
          <p:nvPr>
            <p:ph idx="1"/>
          </p:nvPr>
        </p:nvSpPr>
        <p:spPr/>
        <p:txBody>
          <a:bodyPr>
            <a:normAutofit/>
          </a:bodyPr>
          <a:lstStyle/>
          <a:p>
            <a:r>
              <a:rPr lang="en-US" dirty="0" smtClean="0"/>
              <a:t> </a:t>
            </a:r>
          </a:p>
          <a:p>
            <a:endParaRPr lang="en-US" dirty="0"/>
          </a:p>
          <a:p>
            <a:pPr marL="3200400" lvl="7" indent="0">
              <a:buNone/>
            </a:pPr>
            <a:r>
              <a:rPr lang="en-US" dirty="0" smtClean="0"/>
              <a:t>(photo LD1824}</a:t>
            </a:r>
            <a:endParaRPr lang="en-US"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80581"/>
            <a:ext cx="6514970" cy="521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436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SOLDER PASTE</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			 </a:t>
            </a: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73958"/>
            <a:ext cx="3867150" cy="481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90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399" y="1825424"/>
            <a:ext cx="5307127" cy="430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00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 FLAME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0" indent="0">
              <a:buNone/>
            </a:pP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23682"/>
            <a:ext cx="3038476" cy="526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90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209801"/>
            <a:ext cx="7708566" cy="261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571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APPLI CATIONS</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923498"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953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MOLDS &amp; TOOLING</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8485795" cy="281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99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DIGITAL MANUFACTURING</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4599" y="1965187"/>
            <a:ext cx="19621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599" y="3881392"/>
            <a:ext cx="2105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43" y="1965187"/>
            <a:ext cx="5216071" cy="374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34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MATERIAL SCIENCE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a:t>Material/heads: steady progress in heating/curing material; lasers; sintered metals</a:t>
            </a:r>
          </a:p>
          <a:p>
            <a:r>
              <a:rPr lang="en-US" dirty="0" err="1" smtClean="0"/>
              <a:t>Polyjet</a:t>
            </a:r>
            <a:r>
              <a:rPr lang="en-US" dirty="0" smtClean="0"/>
              <a:t>:</a:t>
            </a:r>
            <a:r>
              <a:rPr lang="en-US" dirty="0"/>
              <a:t>			</a:t>
            </a:r>
            <a:r>
              <a:rPr lang="en-US" dirty="0" smtClean="0"/>
              <a:t>UV </a:t>
            </a:r>
            <a:r>
              <a:rPr lang="en-US" dirty="0"/>
              <a:t>curable materials</a:t>
            </a:r>
          </a:p>
          <a:p>
            <a:r>
              <a:rPr lang="en-US" dirty="0"/>
              <a:t>Fused </a:t>
            </a:r>
            <a:r>
              <a:rPr lang="en-US" dirty="0" smtClean="0"/>
              <a:t>Deposition:	 </a:t>
            </a:r>
            <a:r>
              <a:rPr lang="en-US" dirty="0"/>
              <a:t>	Strands of Nylon, PC-ISO, </a:t>
            </a:r>
            <a:r>
              <a:rPr lang="en-US" dirty="0" smtClean="0"/>
              <a:t>					PPSF-</a:t>
            </a:r>
            <a:r>
              <a:rPr lang="en-US" dirty="0" err="1" smtClean="0"/>
              <a:t>Polyphenylsulfone</a:t>
            </a:r>
            <a:r>
              <a:rPr lang="en-US" dirty="0"/>
              <a:t>, </a:t>
            </a:r>
            <a:r>
              <a:rPr lang="en-US" dirty="0" smtClean="0"/>
              <a:t>					PC-AB,PC-Polycarbonate</a:t>
            </a:r>
            <a:r>
              <a:rPr lang="en-US" dirty="0"/>
              <a:t>, </a:t>
            </a:r>
            <a:r>
              <a:rPr lang="en-US" dirty="0" smtClean="0"/>
              <a:t>					ASA</a:t>
            </a:r>
            <a:r>
              <a:rPr lang="en-US" dirty="0"/>
              <a:t>, </a:t>
            </a:r>
            <a:r>
              <a:rPr lang="en-US" dirty="0" err="1"/>
              <a:t>Ultem</a:t>
            </a:r>
            <a:r>
              <a:rPr lang="en-US" dirty="0"/>
              <a:t> 1010.</a:t>
            </a:r>
          </a:p>
          <a:p>
            <a:r>
              <a:rPr lang="en-US" dirty="0" smtClean="0"/>
              <a:t>Laser Sintered:</a:t>
            </a:r>
            <a:r>
              <a:rPr lang="en-US" dirty="0"/>
              <a:t>		</a:t>
            </a:r>
            <a:r>
              <a:rPr lang="en-US" dirty="0" smtClean="0"/>
              <a:t>Nylon</a:t>
            </a:r>
            <a:r>
              <a:rPr lang="en-US" dirty="0"/>
              <a:t>, FR-106, </a:t>
            </a:r>
            <a:r>
              <a:rPr lang="en-US" dirty="0" err="1"/>
              <a:t>Duraform</a:t>
            </a:r>
            <a:r>
              <a:rPr lang="en-US" dirty="0"/>
              <a:t> </a:t>
            </a:r>
            <a:r>
              <a:rPr lang="en-US" dirty="0" smtClean="0"/>
              <a:t>					HST</a:t>
            </a:r>
            <a:endParaRPr lang="en-US" dirty="0"/>
          </a:p>
          <a:p>
            <a:r>
              <a:rPr lang="en-US" dirty="0" smtClean="0"/>
              <a:t>Direct </a:t>
            </a:r>
            <a:r>
              <a:rPr lang="en-US" dirty="0"/>
              <a:t>Metal Laser </a:t>
            </a:r>
            <a:r>
              <a:rPr lang="en-US" dirty="0" smtClean="0"/>
              <a:t>Sintering:</a:t>
            </a:r>
            <a:r>
              <a:rPr lang="en-US" dirty="0"/>
              <a:t>	Stainless Steel, Cobalt </a:t>
            </a:r>
            <a:r>
              <a:rPr lang="en-US" dirty="0" smtClean="0"/>
              <a:t>				Chrome</a:t>
            </a:r>
            <a:r>
              <a:rPr lang="en-US" dirty="0"/>
              <a:t>, Inconel, Titanium, </a:t>
            </a:r>
            <a:r>
              <a:rPr lang="en-US" dirty="0" smtClean="0"/>
              <a:t>					Aluminum</a:t>
            </a:r>
            <a:endParaRPr lang="en-US" dirty="0"/>
          </a:p>
          <a:p>
            <a:r>
              <a:rPr lang="en-US" dirty="0" smtClean="0"/>
              <a:t>Wax:</a:t>
            </a:r>
            <a:r>
              <a:rPr lang="en-US" dirty="0"/>
              <a:t>			Create cavities </a:t>
            </a:r>
          </a:p>
          <a:p>
            <a:endParaRPr lang="en-US" dirty="0"/>
          </a:p>
        </p:txBody>
      </p:sp>
    </p:spTree>
    <p:extLst>
      <p:ext uri="{BB962C8B-B14F-4D97-AF65-F5344CB8AC3E}">
        <p14:creationId xmlns:p14="http://schemas.microsoft.com/office/powerpoint/2010/main" val="600338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a:t>
            </a:r>
            <a:endParaRPr lang="en-US" dirty="0"/>
          </a:p>
        </p:txBody>
      </p:sp>
      <p:sp>
        <p:nvSpPr>
          <p:cNvPr id="3" name="Content Placeholder 2"/>
          <p:cNvSpPr>
            <a:spLocks noGrp="1"/>
          </p:cNvSpPr>
          <p:nvPr>
            <p:ph idx="1"/>
          </p:nvPr>
        </p:nvSpPr>
        <p:spPr>
          <a:xfrm>
            <a:off x="914400" y="1752600"/>
            <a:ext cx="8229600" cy="4525963"/>
          </a:xfrm>
        </p:spPr>
        <p:txBody>
          <a:bodyPr/>
          <a:lstStyle/>
          <a:p>
            <a:r>
              <a:rPr lang="en-US" dirty="0"/>
              <a:t>big progress; </a:t>
            </a:r>
            <a:r>
              <a:rPr lang="en-US" dirty="0" smtClean="0"/>
              <a:t> </a:t>
            </a:r>
          </a:p>
          <a:p>
            <a:r>
              <a:rPr lang="en-US" dirty="0" smtClean="0"/>
              <a:t>CAD/CAM software</a:t>
            </a:r>
          </a:p>
          <a:p>
            <a:r>
              <a:rPr lang="en-US" dirty="0" smtClean="0"/>
              <a:t>CT/X-ray</a:t>
            </a:r>
            <a:endParaRPr lang="en-US" dirty="0"/>
          </a:p>
          <a:p>
            <a:r>
              <a:rPr lang="en-US" dirty="0" smtClean="0"/>
              <a:t>Slicing machine</a:t>
            </a:r>
          </a:p>
          <a:p>
            <a:pPr marL="0" indent="0">
              <a:buNone/>
            </a:pPr>
            <a:endParaRPr lang="en-US" dirty="0"/>
          </a:p>
        </p:txBody>
      </p:sp>
    </p:spTree>
    <p:extLst>
      <p:ext uri="{BB962C8B-B14F-4D97-AF65-F5344CB8AC3E}">
        <p14:creationId xmlns:p14="http://schemas.microsoft.com/office/powerpoint/2010/main" val="552601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MANUFACTURING</a:t>
            </a:r>
            <a:endParaRPr lang="en-US" dirty="0"/>
          </a:p>
        </p:txBody>
      </p:sp>
      <p:sp>
        <p:nvSpPr>
          <p:cNvPr id="3" name="Content Placeholder 2"/>
          <p:cNvSpPr>
            <a:spLocks noGrp="1"/>
          </p:cNvSpPr>
          <p:nvPr>
            <p:ph idx="1"/>
          </p:nvPr>
        </p:nvSpPr>
        <p:spPr/>
        <p:txBody>
          <a:bodyPr/>
          <a:lstStyle/>
          <a:p>
            <a:r>
              <a:rPr lang="en-US" dirty="0" smtClean="0"/>
              <a:t>JET ENGINES</a:t>
            </a:r>
            <a:endParaRPr lang="en-US" dirty="0"/>
          </a:p>
        </p:txBody>
      </p:sp>
    </p:spTree>
    <p:extLst>
      <p:ext uri="{BB962C8B-B14F-4D97-AF65-F5344CB8AC3E}">
        <p14:creationId xmlns:p14="http://schemas.microsoft.com/office/powerpoint/2010/main" val="2166709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044720" cy="499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137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BIOPRINTING</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8275" y="1620044"/>
            <a:ext cx="6267450" cy="4486275"/>
          </a:xfrm>
        </p:spPr>
      </p:pic>
    </p:spTree>
    <p:extLst>
      <p:ext uri="{BB962C8B-B14F-4D97-AF65-F5344CB8AC3E}">
        <p14:creationId xmlns:p14="http://schemas.microsoft.com/office/powerpoint/2010/main" val="2977847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1762" y="2067719"/>
            <a:ext cx="38004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556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IMPACT</a:t>
            </a:r>
            <a:endParaRPr lang="en-US" dirty="0"/>
          </a:p>
        </p:txBody>
      </p:sp>
      <p:sp>
        <p:nvSpPr>
          <p:cNvPr id="3" name="Content Placeholder 2"/>
          <p:cNvSpPr>
            <a:spLocks noGrp="1"/>
          </p:cNvSpPr>
          <p:nvPr>
            <p:ph idx="1"/>
          </p:nvPr>
        </p:nvSpPr>
        <p:spPr/>
        <p:txBody>
          <a:bodyPr/>
          <a:lstStyle/>
          <a:p>
            <a:r>
              <a:rPr lang="en-US" dirty="0" smtClean="0"/>
              <a:t>Produce closer to end user</a:t>
            </a:r>
          </a:p>
          <a:p>
            <a:r>
              <a:rPr lang="en-US" dirty="0" smtClean="0"/>
              <a:t>Spare parts on site</a:t>
            </a:r>
          </a:p>
          <a:p>
            <a:r>
              <a:rPr lang="en-US" dirty="0" smtClean="0"/>
              <a:t>Local or household production</a:t>
            </a:r>
          </a:p>
          <a:p>
            <a:r>
              <a:rPr lang="en-US" dirty="0" smtClean="0"/>
              <a:t>Piracy</a:t>
            </a:r>
          </a:p>
          <a:p>
            <a:r>
              <a:rPr lang="en-US" dirty="0" smtClean="0"/>
              <a:t>Medical/Professional services</a:t>
            </a:r>
          </a:p>
          <a:p>
            <a:r>
              <a:rPr lang="en-US" smtClean="0"/>
              <a:t>BFGoodrich</a:t>
            </a:r>
            <a:endParaRPr lang="en-US" dirty="0"/>
          </a:p>
        </p:txBody>
      </p:sp>
    </p:spTree>
    <p:extLst>
      <p:ext uri="{BB962C8B-B14F-4D97-AF65-F5344CB8AC3E}">
        <p14:creationId xmlns:p14="http://schemas.microsoft.com/office/powerpoint/2010/main" val="521301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a:t>
            </a:r>
            <a:endParaRPr lang="en-US" dirty="0"/>
          </a:p>
        </p:txBody>
      </p:sp>
      <p:sp>
        <p:nvSpPr>
          <p:cNvPr id="3" name="Content Placeholder 2"/>
          <p:cNvSpPr>
            <a:spLocks noGrp="1"/>
          </p:cNvSpPr>
          <p:nvPr>
            <p:ph idx="1"/>
          </p:nvPr>
        </p:nvSpPr>
        <p:spPr/>
        <p:txBody>
          <a:bodyPr>
            <a:normAutofit lnSpcReduction="10000"/>
          </a:bodyPr>
          <a:lstStyle/>
          <a:p>
            <a:r>
              <a:rPr lang="en-US" dirty="0" smtClean="0"/>
              <a:t>STEREOLITHOGRAPHY</a:t>
            </a:r>
          </a:p>
          <a:p>
            <a:r>
              <a:rPr lang="en-US" dirty="0" smtClean="0"/>
              <a:t>DIGITAL LIGHT PROCESSING</a:t>
            </a:r>
          </a:p>
          <a:p>
            <a:r>
              <a:rPr lang="en-US" dirty="0" smtClean="0"/>
              <a:t>LASER SINTERING/LASER MELTING</a:t>
            </a:r>
          </a:p>
          <a:p>
            <a:r>
              <a:rPr lang="en-US" dirty="0" smtClean="0"/>
              <a:t>EXTRUSION/FDM/FFF</a:t>
            </a:r>
          </a:p>
          <a:p>
            <a:r>
              <a:rPr lang="en-US" dirty="0" smtClean="0"/>
              <a:t>INKJET: BINDER JEETTING</a:t>
            </a:r>
          </a:p>
          <a:p>
            <a:r>
              <a:rPr lang="en-US" dirty="0" smtClean="0"/>
              <a:t>INKJET: MATERIAL JETTING</a:t>
            </a:r>
          </a:p>
          <a:p>
            <a:r>
              <a:rPr lang="en-US" dirty="0" smtClean="0"/>
              <a:t>SELECTIVE DEPOSITION LAMINATION</a:t>
            </a:r>
          </a:p>
          <a:p>
            <a:r>
              <a:rPr lang="en-US" dirty="0" smtClean="0"/>
              <a:t>ELECTRON BEAM MELTING</a:t>
            </a:r>
            <a:endParaRPr lang="en-US" dirty="0"/>
          </a:p>
        </p:txBody>
      </p:sp>
    </p:spTree>
    <p:extLst>
      <p:ext uri="{BB962C8B-B14F-4D97-AF65-F5344CB8AC3E}">
        <p14:creationId xmlns:p14="http://schemas.microsoft.com/office/powerpoint/2010/main" val="4264036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STEREOLITHOGRAPHY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5362" y="2043906"/>
            <a:ext cx="71532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5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DLP--DIGITAL LIGHT PROCESSING</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7825" y="1996281"/>
            <a:ext cx="58483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652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SINTERING/LASER MELTING</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2037" y="1958181"/>
            <a:ext cx="70199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74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Extrusion/FDM/FFF</a:t>
            </a:r>
            <a:endParaRPr lang="en-US"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5975" y="1853406"/>
            <a:ext cx="49720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77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FABRICATING</a:t>
            </a:r>
            <a:endParaRPr lang="en-US" dirty="0"/>
          </a:p>
        </p:txBody>
      </p:sp>
      <p:sp>
        <p:nvSpPr>
          <p:cNvPr id="3" name="Content Placeholder 2"/>
          <p:cNvSpPr>
            <a:spLocks noGrp="1"/>
          </p:cNvSpPr>
          <p:nvPr>
            <p:ph idx="1"/>
          </p:nvPr>
        </p:nvSpPr>
        <p:spPr/>
        <p:txBody>
          <a:bodyPr/>
          <a:lstStyle/>
          <a:p>
            <a:r>
              <a:rPr lang="en-US" dirty="0" smtClean="0"/>
              <a:t>Very, very early stage</a:t>
            </a:r>
          </a:p>
          <a:p>
            <a:r>
              <a:rPr lang="en-US" dirty="0" smtClean="0"/>
              <a:t>Thermoplastics or composites</a:t>
            </a:r>
          </a:p>
          <a:p>
            <a:r>
              <a:rPr lang="en-US" dirty="0" smtClean="0"/>
              <a:t>Free models</a:t>
            </a:r>
          </a:p>
          <a:p>
            <a:r>
              <a:rPr lang="en-US" dirty="0" smtClean="0"/>
              <a:t>Parts, accessories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53" y="4191000"/>
            <a:ext cx="8011026"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598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INKJET: BINDER JETTING</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7287" y="2148681"/>
            <a:ext cx="68294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2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16682</TotalTime>
  <Words>2378</Words>
  <Application>Microsoft Office PowerPoint</Application>
  <PresentationFormat>On-screen Show (4:3)</PresentationFormat>
  <Paragraphs>230</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3D PRINTING ADDITIVE MANUFACTURING</vt:lpstr>
      <vt:lpstr>APPLI CATIONS</vt:lpstr>
      <vt:lpstr>PROCESSES</vt:lpstr>
      <vt:lpstr>STEREOLITHOGRAPHY</vt:lpstr>
      <vt:lpstr>DLP--DIGITAL LIGHT PROCESSING</vt:lpstr>
      <vt:lpstr>LASER SINTERING/LASER MELTING</vt:lpstr>
      <vt:lpstr>Extrusion/FDM/FFF</vt:lpstr>
      <vt:lpstr>PERSONAL FABRICATING</vt:lpstr>
      <vt:lpstr>INKJET: BINDER JETTING</vt:lpstr>
      <vt:lpstr>INKJET: MATERIAL JETTING</vt:lpstr>
      <vt:lpstr>SELECTIVE DEPOSITION LAMINATION SDL</vt:lpstr>
      <vt:lpstr>SDL: a closer look</vt:lpstr>
      <vt:lpstr>ELECTRON BEAM MELTING: EBM</vt:lpstr>
      <vt:lpstr>KEY COMPONENTS</vt:lpstr>
      <vt:lpstr>ICON</vt:lpstr>
      <vt:lpstr>SOLDER PASTE</vt:lpstr>
      <vt:lpstr>APPLICATIONS</vt:lpstr>
      <vt:lpstr>MICRO FLAME</vt:lpstr>
      <vt:lpstr>PROTOTYPING</vt:lpstr>
      <vt:lpstr>MOLDS &amp; TOOLING</vt:lpstr>
      <vt:lpstr>DIRECT DIGITAL MANUFACTURING</vt:lpstr>
      <vt:lpstr>MATERIAL SCIENCE</vt:lpstr>
      <vt:lpstr>SOFTWARE</vt:lpstr>
      <vt:lpstr>MANUFACTURING</vt:lpstr>
      <vt:lpstr>DENTAL</vt:lpstr>
      <vt:lpstr>BIOPRINTING</vt:lpstr>
      <vt:lpstr>MEDICAL</vt:lpstr>
      <vt:lpstr>GLOBAL IMPACT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PRINTING</dc:title>
  <dc:creator>George Burnell</dc:creator>
  <cp:lastModifiedBy>JGoode</cp:lastModifiedBy>
  <cp:revision>151</cp:revision>
  <cp:lastPrinted>2016-11-09T03:35:34Z</cp:lastPrinted>
  <dcterms:created xsi:type="dcterms:W3CDTF">2016-11-02T13:18:41Z</dcterms:created>
  <dcterms:modified xsi:type="dcterms:W3CDTF">2016-11-17T04:08:33Z</dcterms:modified>
</cp:coreProperties>
</file>