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5" r:id="rId3"/>
    <p:sldId id="265" r:id="rId4"/>
    <p:sldId id="285" r:id="rId5"/>
    <p:sldId id="287" r:id="rId6"/>
    <p:sldId id="295" r:id="rId7"/>
    <p:sldId id="288" r:id="rId8"/>
    <p:sldId id="289" r:id="rId9"/>
    <p:sldId id="290" r:id="rId10"/>
    <p:sldId id="284" r:id="rId11"/>
    <p:sldId id="283" r:id="rId12"/>
    <p:sldId id="282" r:id="rId13"/>
    <p:sldId id="292" r:id="rId14"/>
    <p:sldId id="256" r:id="rId15"/>
    <p:sldId id="278" r:id="rId16"/>
    <p:sldId id="280" r:id="rId17"/>
    <p:sldId id="296" r:id="rId18"/>
    <p:sldId id="297" r:id="rId19"/>
    <p:sldId id="298" r:id="rId20"/>
    <p:sldId id="274" r:id="rId21"/>
    <p:sldId id="276" r:id="rId22"/>
    <p:sldId id="277" r:id="rId23"/>
    <p:sldId id="301" r:id="rId24"/>
    <p:sldId id="302" r:id="rId25"/>
    <p:sldId id="303" r:id="rId26"/>
    <p:sldId id="304" r:id="rId27"/>
    <p:sldId id="30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8" autoAdjust="0"/>
    <p:restoredTop sz="88206" autoAdjust="0"/>
  </p:normalViewPr>
  <p:slideViewPr>
    <p:cSldViewPr>
      <p:cViewPr>
        <p:scale>
          <a:sx n="66" d="100"/>
          <a:sy n="66" d="100"/>
        </p:scale>
        <p:origin x="-185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18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6DB8-9F03-4752-AF5D-0B4148D500F0}" type="datetimeFigureOut">
              <a:rPr lang="en-US" smtClean="0"/>
              <a:t>1/10/2013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EF5D-0B6E-4637-80DD-6072501EE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5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6DB8-9F03-4752-AF5D-0B4148D500F0}" type="datetimeFigureOut">
              <a:rPr lang="en-US" smtClean="0"/>
              <a:t>1/10/2013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EF5D-0B6E-4637-80DD-6072501EE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5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6DB8-9F03-4752-AF5D-0B4148D500F0}" type="datetimeFigureOut">
              <a:rPr lang="en-US" smtClean="0"/>
              <a:t>1/10/2013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EF5D-0B6E-4637-80DD-6072501EE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7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6DB8-9F03-4752-AF5D-0B4148D500F0}" type="datetimeFigureOut">
              <a:rPr lang="en-US" smtClean="0"/>
              <a:t>1/10/2013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EF5D-0B6E-4637-80DD-6072501EE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5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6DB8-9F03-4752-AF5D-0B4148D500F0}" type="datetimeFigureOut">
              <a:rPr lang="en-US" smtClean="0"/>
              <a:t>1/10/2013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EF5D-0B6E-4637-80DD-6072501EE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9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6DB8-9F03-4752-AF5D-0B4148D500F0}" type="datetimeFigureOut">
              <a:rPr lang="en-US" smtClean="0"/>
              <a:t>1/10/2013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EF5D-0B6E-4637-80DD-6072501EE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4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6DB8-9F03-4752-AF5D-0B4148D500F0}" type="datetimeFigureOut">
              <a:rPr lang="en-US" smtClean="0"/>
              <a:t>1/10/2013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EF5D-0B6E-4637-80DD-6072501EE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1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6DB8-9F03-4752-AF5D-0B4148D500F0}" type="datetimeFigureOut">
              <a:rPr lang="en-US" smtClean="0"/>
              <a:t>1/10/2013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EF5D-0B6E-4637-80DD-6072501EE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6DB8-9F03-4752-AF5D-0B4148D500F0}" type="datetimeFigureOut">
              <a:rPr lang="en-US" smtClean="0"/>
              <a:t>1/10/2013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EF5D-0B6E-4637-80DD-6072501EE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6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6DB8-9F03-4752-AF5D-0B4148D500F0}" type="datetimeFigureOut">
              <a:rPr lang="en-US" smtClean="0"/>
              <a:t>1/10/2013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EF5D-0B6E-4637-80DD-6072501EE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7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6DB8-9F03-4752-AF5D-0B4148D500F0}" type="datetimeFigureOut">
              <a:rPr lang="en-US" smtClean="0"/>
              <a:t>1/10/2013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EF5D-0B6E-4637-80DD-6072501EE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62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A6DB8-9F03-4752-AF5D-0B4148D500F0}" type="datetimeFigureOut">
              <a:rPr lang="en-US" smtClean="0"/>
              <a:t>1/10/2013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CEF5D-0B6E-4637-80DD-6072501EE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4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371600"/>
          </a:xfrm>
        </p:spPr>
        <p:txBody>
          <a:bodyPr/>
          <a:lstStyle/>
          <a:p>
            <a:r>
              <a:rPr lang="en-US" dirty="0" smtClean="0"/>
              <a:t>RADIATION EXPOSURE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LIMITS AND SAFETY</a:t>
            </a:r>
          </a:p>
          <a:p>
            <a:r>
              <a:rPr lang="en-US" dirty="0" smtClean="0"/>
              <a:t>Talk presented </a:t>
            </a:r>
          </a:p>
          <a:p>
            <a:r>
              <a:rPr lang="en-US" dirty="0" smtClean="0"/>
              <a:t>By </a:t>
            </a:r>
          </a:p>
          <a:p>
            <a:r>
              <a:rPr lang="en-US" dirty="0" smtClean="0"/>
              <a:t>Gerry Sauermann</a:t>
            </a:r>
            <a:endParaRPr lang="en-US" dirty="0"/>
          </a:p>
          <a:p>
            <a:r>
              <a:rPr lang="en-US" dirty="0" smtClean="0"/>
              <a:t>14 November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Nuclear Radiation</a:t>
            </a:r>
            <a:br>
              <a:rPr lang="en-US" dirty="0" smtClean="0"/>
            </a:br>
            <a:r>
              <a:rPr lang="en-US" sz="2700" dirty="0" smtClean="0"/>
              <a:t>BACKGROUND RADIATION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“Nuclear Radiation” is a term covering a large number of different types of radiations and sources</a:t>
            </a:r>
          </a:p>
          <a:p>
            <a:r>
              <a:rPr lang="en-US" sz="2400" dirty="0" smtClean="0"/>
              <a:t>Background radiation emanating from Uranium and Thorium enclosed in granite rocks, resulting in the release of </a:t>
            </a:r>
            <a:r>
              <a:rPr lang="en-US" sz="2400" u="sng" dirty="0" smtClean="0"/>
              <a:t>Radon</a:t>
            </a:r>
            <a:r>
              <a:rPr lang="en-US" sz="2400" dirty="0" smtClean="0"/>
              <a:t> into the atmosphere and ground water.</a:t>
            </a:r>
          </a:p>
          <a:p>
            <a:r>
              <a:rPr lang="en-US" sz="2400" dirty="0" smtClean="0"/>
              <a:t>Background radiation from all organic matter mostly due to radioactive isotopes of </a:t>
            </a:r>
            <a:r>
              <a:rPr lang="en-US" sz="2400" u="sng" dirty="0" smtClean="0"/>
              <a:t>Carbon, Oxygen and Potassium</a:t>
            </a:r>
          </a:p>
          <a:p>
            <a:r>
              <a:rPr lang="en-US" sz="2400" dirty="0" smtClean="0"/>
              <a:t>Background radiation from power plants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Both nuclear </a:t>
            </a:r>
            <a:r>
              <a:rPr lang="en-US" sz="2400" u="sng" dirty="0" smtClean="0"/>
              <a:t>AND</a:t>
            </a:r>
            <a:r>
              <a:rPr lang="en-US" sz="2400" dirty="0" smtClean="0"/>
              <a:t> coal-burning plants</a:t>
            </a:r>
          </a:p>
          <a:p>
            <a:r>
              <a:rPr lang="en-US" sz="2400" dirty="0" smtClean="0"/>
              <a:t>Background radiation from </a:t>
            </a:r>
            <a:r>
              <a:rPr lang="en-US" sz="2400" u="sng" dirty="0" smtClean="0"/>
              <a:t>cosmic rays </a:t>
            </a:r>
            <a:r>
              <a:rPr lang="en-US" sz="2400" dirty="0" smtClean="0"/>
              <a:t>interacting with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molecules in the atmosphere, causing </a:t>
            </a:r>
            <a:r>
              <a:rPr lang="en-US" sz="2400" u="sng" dirty="0" smtClean="0"/>
              <a:t>“Showers</a:t>
            </a:r>
            <a:r>
              <a:rPr lang="en-US" sz="24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779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 Nuclear Radiation (Cont.)</a:t>
            </a:r>
            <a:br>
              <a:rPr lang="en-US" dirty="0" smtClean="0"/>
            </a:br>
            <a:r>
              <a:rPr lang="en-US" dirty="0" smtClean="0"/>
              <a:t>            </a:t>
            </a:r>
            <a:r>
              <a:rPr lang="en-US" sz="3200" dirty="0" smtClean="0"/>
              <a:t>Medical Applications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Uses in diagnostics: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Use of various isotopes of elements with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affinities to specific organs to be examined.</a:t>
            </a:r>
          </a:p>
          <a:p>
            <a:pPr marL="0" indent="0">
              <a:buNone/>
            </a:pPr>
            <a:r>
              <a:rPr lang="en-US" dirty="0" smtClean="0"/>
              <a:t>    Generally administered internally.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Radioactive probes usually have very short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“Half-lives” for reducing the radiation exposure 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patients.</a:t>
            </a:r>
          </a:p>
          <a:p>
            <a:r>
              <a:rPr lang="en-US" dirty="0" smtClean="0"/>
              <a:t>Uses in therapy: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Uses of powerful radio-isotopes either applied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internally or externally for destroying tumors.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u="sng" dirty="0" smtClean="0"/>
              <a:t>Very heavy radiation exposure determined by risk assessment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3860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Radiation  Measurements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 Amount of exposure directly related to radiation level</a:t>
            </a:r>
          </a:p>
          <a:p>
            <a:r>
              <a:rPr lang="en-US" dirty="0" smtClean="0"/>
              <a:t>  Originally made </a:t>
            </a:r>
            <a:r>
              <a:rPr lang="en-US" dirty="0"/>
              <a:t>with film strips. </a:t>
            </a:r>
          </a:p>
          <a:p>
            <a:r>
              <a:rPr lang="en-US" dirty="0" smtClean="0"/>
              <a:t>  Modern radiometers measure created charge.</a:t>
            </a:r>
          </a:p>
          <a:p>
            <a:r>
              <a:rPr lang="en-US" dirty="0" smtClean="0"/>
              <a:t>  For detection of </a:t>
            </a:r>
            <a:r>
              <a:rPr lang="en-US" u="sng" dirty="0" smtClean="0"/>
              <a:t>low level nuclear radiation</a:t>
            </a:r>
          </a:p>
          <a:p>
            <a:pPr marL="0" indent="0">
              <a:buNone/>
            </a:pPr>
            <a:r>
              <a:rPr lang="en-US" dirty="0" smtClean="0"/>
              <a:t>     Geiger counters and related instruments.</a:t>
            </a:r>
          </a:p>
          <a:p>
            <a:r>
              <a:rPr lang="en-US" dirty="0" smtClean="0"/>
              <a:t> For high </a:t>
            </a:r>
            <a:r>
              <a:rPr lang="en-US" u="sng" dirty="0" smtClean="0"/>
              <a:t>level nuclear radiation </a:t>
            </a:r>
            <a:r>
              <a:rPr lang="en-US" dirty="0" smtClean="0"/>
              <a:t>modern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solid state </a:t>
            </a:r>
            <a:r>
              <a:rPr lang="en-US" dirty="0"/>
              <a:t>d</a:t>
            </a:r>
            <a:r>
              <a:rPr lang="en-US" dirty="0" smtClean="0"/>
              <a:t>evices.(Dosimeters) </a:t>
            </a:r>
          </a:p>
        </p:txBody>
      </p:sp>
    </p:spTree>
    <p:extLst>
      <p:ext uri="{BB962C8B-B14F-4D97-AF65-F5344CB8AC3E}">
        <p14:creationId xmlns:p14="http://schemas.microsoft.com/office/powerpoint/2010/main" val="29337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Radiation 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parameter of evaluating radiation exposures is the</a:t>
            </a:r>
          </a:p>
          <a:p>
            <a:pPr marL="0" indent="0">
              <a:buNone/>
            </a:pPr>
            <a:r>
              <a:rPr lang="en-US" b="1" dirty="0" smtClean="0"/>
              <a:t>                        “Radiation Dose”.</a:t>
            </a:r>
          </a:p>
          <a:p>
            <a:r>
              <a:rPr lang="en-US" dirty="0" smtClean="0"/>
              <a:t>The “Dose” is actually the product 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b="1" dirty="0" smtClean="0"/>
              <a:t>absorbed</a:t>
            </a:r>
            <a:r>
              <a:rPr lang="en-US" dirty="0" smtClean="0"/>
              <a:t> </a:t>
            </a:r>
            <a:r>
              <a:rPr lang="en-US" b="1" dirty="0" smtClean="0"/>
              <a:t>radiation x time of exposure.</a:t>
            </a:r>
          </a:p>
          <a:p>
            <a:r>
              <a:rPr lang="en-US" dirty="0" smtClean="0"/>
              <a:t>To simplify the measurements  dosimeters </a:t>
            </a:r>
          </a:p>
          <a:p>
            <a:pPr marL="0" indent="0">
              <a:buNone/>
            </a:pPr>
            <a:r>
              <a:rPr lang="en-US" dirty="0" smtClean="0"/>
              <a:t>      actually display the readings in dose per a </a:t>
            </a:r>
          </a:p>
          <a:p>
            <a:pPr marL="0" indent="0">
              <a:buNone/>
            </a:pPr>
            <a:r>
              <a:rPr lang="en-US" dirty="0" smtClean="0"/>
              <a:t>      given time (per second, or minute, or year,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Presently there are two units in use for defining the absorbed</a:t>
            </a:r>
          </a:p>
          <a:p>
            <a:pPr marL="0" indent="0">
              <a:buNone/>
            </a:pPr>
            <a:r>
              <a:rPr lang="en-US" dirty="0" smtClean="0"/>
              <a:t>      radiation:</a:t>
            </a:r>
          </a:p>
          <a:p>
            <a:pPr marL="0" indent="0">
              <a:buNone/>
            </a:pPr>
            <a:r>
              <a:rPr lang="en-US" dirty="0" smtClean="0"/>
              <a:t>     The </a:t>
            </a:r>
            <a:r>
              <a:rPr lang="en-US" b="1" dirty="0" smtClean="0"/>
              <a:t>“rem” </a:t>
            </a:r>
            <a:r>
              <a:rPr lang="en-US" dirty="0" smtClean="0"/>
              <a:t>and the </a:t>
            </a:r>
            <a:r>
              <a:rPr lang="en-US" b="1" dirty="0" smtClean="0"/>
              <a:t>“Sievert (</a:t>
            </a:r>
            <a:r>
              <a:rPr lang="en-US" b="1" dirty="0" err="1" smtClean="0"/>
              <a:t>Sv</a:t>
            </a:r>
            <a:r>
              <a:rPr lang="en-US" b="1" dirty="0" smtClean="0"/>
              <a:t>)”</a:t>
            </a:r>
          </a:p>
          <a:p>
            <a:r>
              <a:rPr lang="en-US" dirty="0" smtClean="0"/>
              <a:t>Both define the same thing, but differ by a factor of 100</a:t>
            </a:r>
          </a:p>
          <a:p>
            <a:pPr marL="0" indent="0">
              <a:buNone/>
            </a:pPr>
            <a:r>
              <a:rPr lang="en-US" dirty="0" smtClean="0"/>
              <a:t>                             1 </a:t>
            </a:r>
            <a:r>
              <a:rPr lang="en-US" dirty="0" err="1" smtClean="0"/>
              <a:t>Sv</a:t>
            </a:r>
            <a:r>
              <a:rPr lang="en-US" dirty="0" smtClean="0"/>
              <a:t> = 100 rem</a:t>
            </a:r>
          </a:p>
          <a:p>
            <a:r>
              <a:rPr lang="en-US" dirty="0" smtClean="0"/>
              <a:t>The importance of these two units has to be known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when evaluating exposure charts.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91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470025"/>
          </a:xfrm>
        </p:spPr>
        <p:txBody>
          <a:bodyPr/>
          <a:lstStyle/>
          <a:p>
            <a:r>
              <a:rPr lang="en-US" dirty="0" smtClean="0"/>
              <a:t>Radiation Exposure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en-US" dirty="0" smtClean="0"/>
              <a:t>Talk given by </a:t>
            </a:r>
          </a:p>
          <a:p>
            <a:r>
              <a:rPr lang="en-US" dirty="0" smtClean="0"/>
              <a:t>Gerry Sauermann</a:t>
            </a:r>
            <a:endParaRPr lang="en-US" dirty="0"/>
          </a:p>
        </p:txBody>
      </p:sp>
      <p:pic>
        <p:nvPicPr>
          <p:cNvPr id="1026" name="Picture 2" descr="C:\Users\Gerhard\Documents\T 2012 11 14 Radiation Talk Pie 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548007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erhard\Documents\T 2012 11 14 Radiation Talk Pie 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11" y="564682"/>
            <a:ext cx="8548007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46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RADIATION EXPOSURE LEVELS</a:t>
            </a:r>
            <a:br>
              <a:rPr lang="en-US" sz="2400" dirty="0" smtClean="0"/>
            </a:br>
            <a:r>
              <a:rPr lang="en-US" sz="2400" dirty="0" smtClean="0"/>
              <a:t>FOR VARIUS MEDICAL PROCEDURES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Gerhard\Documents\T 2012 11 24 Radiation Talk Radiation levels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448945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2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Gerhard\Documents\T 2012 11 24 Radiation Talk Radiation levels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962025"/>
            <a:ext cx="6724650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2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Non-Ionizing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as Radiation not energetic enough to create electrical Charges in Matter</a:t>
            </a:r>
          </a:p>
          <a:p>
            <a:r>
              <a:rPr lang="en-US" dirty="0" smtClean="0"/>
              <a:t>Major Candidates: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* Microwaves (Cell Phones, Ovens, MRI,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Radar)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*UV Radiation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* Lasers (Laser Pointers)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5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Considerable confusion exists concerning safety </a:t>
            </a:r>
          </a:p>
          <a:p>
            <a:pPr marL="0" indent="0">
              <a:buNone/>
            </a:pPr>
            <a:r>
              <a:rPr lang="en-US" dirty="0" smtClean="0"/>
              <a:t>    (as can be seen on the Internet).</a:t>
            </a:r>
          </a:p>
          <a:p>
            <a:endParaRPr lang="en-US" b="1" dirty="0" smtClean="0"/>
          </a:p>
          <a:p>
            <a:r>
              <a:rPr lang="en-US" b="1" dirty="0" smtClean="0"/>
              <a:t>All</a:t>
            </a:r>
            <a:r>
              <a:rPr lang="en-US" dirty="0" smtClean="0"/>
              <a:t> reputable engineering and science organizations so far could not find any credible connection between the use of cell phones and cancer!</a:t>
            </a:r>
          </a:p>
          <a:p>
            <a:endParaRPr lang="en-US" dirty="0" smtClean="0"/>
          </a:p>
          <a:p>
            <a:r>
              <a:rPr lang="en-US" dirty="0" smtClean="0"/>
              <a:t>But since science cannot declare  with 100%</a:t>
            </a:r>
          </a:p>
          <a:p>
            <a:pPr marL="0" indent="0">
              <a:buNone/>
            </a:pPr>
            <a:r>
              <a:rPr lang="en-US" dirty="0" smtClean="0"/>
              <a:t>    confidence something does not exist,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scientists concede that there may a be a </a:t>
            </a:r>
            <a:r>
              <a:rPr lang="en-US" b="1" dirty="0" smtClean="0"/>
              <a:t>remote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possibility of finding connections in the 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3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radiated power emitted by cell phones is regulated and closely watched by the US Government.</a:t>
            </a:r>
          </a:p>
          <a:p>
            <a:endParaRPr lang="en-US" dirty="0" smtClean="0"/>
          </a:p>
          <a:p>
            <a:r>
              <a:rPr lang="en-US" dirty="0" smtClean="0"/>
              <a:t>The accepted radiation limit  is defined by the energy absorbed by the head.</a:t>
            </a:r>
          </a:p>
          <a:p>
            <a:r>
              <a:rPr lang="en-US" dirty="0" smtClean="0"/>
              <a:t>The unit used is called SAR </a:t>
            </a:r>
          </a:p>
          <a:p>
            <a:pPr marL="0" indent="0">
              <a:buNone/>
            </a:pPr>
            <a:r>
              <a:rPr lang="en-US" dirty="0" smtClean="0"/>
              <a:t>     (Standard Absorption Rate) measured in W/Kg.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N</a:t>
            </a:r>
            <a:r>
              <a:rPr lang="en-US" b="1" dirty="0" smtClean="0"/>
              <a:t>o cell phones can exceed a SAR Value of 1.6.</a:t>
            </a:r>
          </a:p>
          <a:p>
            <a:endParaRPr lang="en-US" dirty="0" smtClean="0"/>
          </a:p>
          <a:p>
            <a:r>
              <a:rPr lang="en-US" dirty="0" smtClean="0"/>
              <a:t>SAR values for dozens of phones are listed on the internet – most phones are below 1.0  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6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Types of Radiation</a:t>
            </a:r>
          </a:p>
          <a:p>
            <a:r>
              <a:rPr lang="en-US" dirty="0" smtClean="0"/>
              <a:t> Interaction of Radiation with Human Tissue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(X-Rays; Nuclear)</a:t>
            </a:r>
          </a:p>
          <a:p>
            <a:r>
              <a:rPr lang="en-US" dirty="0" smtClean="0"/>
              <a:t> Radiation Measurement </a:t>
            </a:r>
          </a:p>
          <a:p>
            <a:r>
              <a:rPr lang="en-US" dirty="0" smtClean="0"/>
              <a:t> Determination of Radiation Dose (Units)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List of tolerable Exposure Levels </a:t>
            </a:r>
            <a:endParaRPr lang="en-US" dirty="0" smtClean="0"/>
          </a:p>
          <a:p>
            <a:r>
              <a:rPr lang="en-US" dirty="0" smtClean="0"/>
              <a:t> Others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Microwaves </a:t>
            </a:r>
            <a:r>
              <a:rPr lang="en-US" dirty="0"/>
              <a:t>(Ovens, Cell Phones)</a:t>
            </a:r>
          </a:p>
          <a:p>
            <a:pPr marL="0" indent="0">
              <a:buNone/>
            </a:pPr>
            <a:r>
              <a:rPr lang="en-US" dirty="0" smtClean="0"/>
              <a:t>        UV Radiation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Lasers</a:t>
            </a:r>
            <a:endParaRPr lang="en-US" dirty="0"/>
          </a:p>
          <a:p>
            <a:r>
              <a:rPr lang="en-US" dirty="0" smtClean="0"/>
              <a:t> More Details (Radiation Shielding)</a:t>
            </a:r>
          </a:p>
          <a:p>
            <a:r>
              <a:rPr lang="en-US" dirty="0" smtClean="0"/>
              <a:t>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6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connected with Cell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Most serious: Talking while driving.</a:t>
            </a:r>
          </a:p>
          <a:p>
            <a:endParaRPr lang="en-US" dirty="0" smtClean="0"/>
          </a:p>
          <a:p>
            <a:r>
              <a:rPr lang="en-US" dirty="0" smtClean="0"/>
              <a:t>Radiation from relay towers</a:t>
            </a:r>
          </a:p>
          <a:p>
            <a:endParaRPr lang="en-US" dirty="0" smtClean="0"/>
          </a:p>
          <a:p>
            <a:r>
              <a:rPr lang="en-US" dirty="0" smtClean="0"/>
              <a:t>Placement of relay towers</a:t>
            </a:r>
          </a:p>
          <a:p>
            <a:endParaRPr lang="en-US" dirty="0"/>
          </a:p>
          <a:p>
            <a:r>
              <a:rPr lang="en-US" dirty="0" smtClean="0"/>
              <a:t>Long and extended, continuous calls.</a:t>
            </a:r>
          </a:p>
          <a:p>
            <a:pPr marL="0" indent="0">
              <a:buNone/>
            </a:pPr>
            <a:r>
              <a:rPr lang="en-US" dirty="0" smtClean="0"/>
              <a:t> (substantial heat may be created next to the head)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Microwave Ovens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Microwave ovens create a substantial amount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of microwave power (Up to 1 to several KW).</a:t>
            </a:r>
          </a:p>
          <a:p>
            <a:r>
              <a:rPr lang="en-US" dirty="0" smtClean="0"/>
              <a:t>Note: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The frequency of the microwave radiation is set</a:t>
            </a:r>
          </a:p>
          <a:p>
            <a:pPr marL="0" indent="0">
              <a:buNone/>
            </a:pPr>
            <a:r>
              <a:rPr lang="en-US" dirty="0" smtClean="0"/>
              <a:t>        to coincide with strong absorption by water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A</a:t>
            </a:r>
            <a:r>
              <a:rPr lang="en-US" dirty="0" smtClean="0"/>
              <a:t>ll the radiated energy is deposited and turned into heat,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which cooks the food from the inside.</a:t>
            </a:r>
          </a:p>
          <a:p>
            <a:r>
              <a:rPr lang="en-US" dirty="0" smtClean="0"/>
              <a:t>Proof: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All dry materials, such as paper plates and dishes stay cool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(and if they warm up it is by heat transfer from the food).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If there is any </a:t>
            </a:r>
            <a:r>
              <a:rPr lang="en-US" b="1" dirty="0" smtClean="0"/>
              <a:t>metal </a:t>
            </a:r>
            <a:r>
              <a:rPr lang="en-US" dirty="0" smtClean="0"/>
              <a:t>in the oven, it will heat up dangerously fast!</a:t>
            </a:r>
          </a:p>
          <a:p>
            <a:r>
              <a:rPr lang="en-US" dirty="0" smtClean="0"/>
              <a:t> Watch out for gold plated decorations (edges, </a:t>
            </a:r>
            <a:r>
              <a:rPr lang="en-US" dirty="0" err="1" smtClean="0"/>
              <a:t>etc</a:t>
            </a:r>
            <a:r>
              <a:rPr lang="en-US" dirty="0" smtClean="0"/>
              <a:t>), they may heat up and    crack the dish.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Problems with Microwave Ovens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 microwave ovens have been designed to be safe for human beings, provided they are well maintained!</a:t>
            </a:r>
          </a:p>
          <a:p>
            <a:r>
              <a:rPr lang="en-US" dirty="0" smtClean="0"/>
              <a:t>Escaping radiation from defective devices will be felt as heat. Different from normal ovens which heat by conductance, the microwaves can, </a:t>
            </a:r>
            <a:r>
              <a:rPr lang="en-US" dirty="0"/>
              <a:t>to some </a:t>
            </a:r>
            <a:r>
              <a:rPr lang="en-US" dirty="0" smtClean="0"/>
              <a:t>extend, penetrate into the body, heat it from the inside and cause injuries.</a:t>
            </a:r>
          </a:p>
          <a:p>
            <a:r>
              <a:rPr lang="en-US" dirty="0" smtClean="0"/>
              <a:t>It is of great importance that the doors shut closely, </a:t>
            </a:r>
          </a:p>
          <a:p>
            <a:pPr marL="0" indent="0">
              <a:buNone/>
            </a:pPr>
            <a:r>
              <a:rPr lang="en-US" dirty="0" smtClean="0"/>
              <a:t>     and that the hinges are functioning properly!</a:t>
            </a:r>
          </a:p>
          <a:p>
            <a:r>
              <a:rPr lang="en-US" dirty="0" smtClean="0"/>
              <a:t>The most important point is that the metal screen in the door has to be fully in tact, any additional holes can present a danger.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But, by following the above precautions, there is </a:t>
            </a:r>
            <a:r>
              <a:rPr lang="en-US" b="1" u="sng" dirty="0" smtClean="0">
                <a:solidFill>
                  <a:srgbClr val="FF0000"/>
                </a:solidFill>
              </a:rPr>
              <a:t>no reason</a:t>
            </a:r>
          </a:p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        whatsoever, </a:t>
            </a:r>
            <a:r>
              <a:rPr lang="en-US" b="1" dirty="0" smtClean="0">
                <a:solidFill>
                  <a:srgbClr val="FF0000"/>
                </a:solidFill>
              </a:rPr>
              <a:t>not to greatly enjoy your Microwave Oven !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14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MRI Scans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MRI Scans use a combination of very strong magnetic fields and high frequency radiation.</a:t>
            </a:r>
          </a:p>
          <a:p>
            <a:r>
              <a:rPr lang="en-US" dirty="0" smtClean="0"/>
              <a:t>The exposure levels are tightly controlled,</a:t>
            </a:r>
          </a:p>
          <a:p>
            <a:pPr marL="0" indent="0">
              <a:buNone/>
            </a:pPr>
            <a:r>
              <a:rPr lang="en-US" dirty="0" smtClean="0"/>
              <a:t>    similar to those for cellphones.</a:t>
            </a:r>
          </a:p>
          <a:p>
            <a:r>
              <a:rPr lang="en-US" dirty="0" smtClean="0"/>
              <a:t>The high magnetic fields may cause effects unrelated to the radiation, by moving imbedded metal parts, such as </a:t>
            </a:r>
            <a:r>
              <a:rPr lang="en-US" dirty="0" err="1" smtClean="0"/>
              <a:t>shrapnels</a:t>
            </a:r>
            <a:r>
              <a:rPr lang="en-US" dirty="0"/>
              <a:t> </a:t>
            </a:r>
            <a:r>
              <a:rPr lang="en-US" dirty="0" smtClean="0"/>
              <a:t>or some types of implants.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07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questions concerning the vicinity of air traffic control and military RADAR stations</a:t>
            </a:r>
          </a:p>
          <a:p>
            <a:r>
              <a:rPr lang="en-US" dirty="0" smtClean="0"/>
              <a:t>Police RADARS, concerns for operators and illuminated traffic</a:t>
            </a:r>
          </a:p>
          <a:p>
            <a:r>
              <a:rPr lang="en-US" dirty="0" smtClean="0"/>
              <a:t>Radars on boat, placement of antennas</a:t>
            </a:r>
          </a:p>
          <a:p>
            <a:r>
              <a:rPr lang="en-US" dirty="0" smtClean="0"/>
              <a:t>Effects of radar illumination are basically heating of tissue.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73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Ultra-Violet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Strong correlation between  UV radiation exposure and skin cancer.</a:t>
            </a:r>
          </a:p>
          <a:p>
            <a:endParaRPr lang="en-US" dirty="0" smtClean="0"/>
          </a:p>
          <a:p>
            <a:r>
              <a:rPr lang="en-US" dirty="0" smtClean="0"/>
              <a:t>Distinction has to be made between </a:t>
            </a:r>
          </a:p>
          <a:p>
            <a:pPr marL="0" indent="0">
              <a:buNone/>
            </a:pPr>
            <a:r>
              <a:rPr lang="en-US" dirty="0" smtClean="0"/>
              <a:t>    “A”, “B” and “C” type UV.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UV A relative benign (Black Light)</a:t>
            </a:r>
          </a:p>
          <a:p>
            <a:r>
              <a:rPr lang="en-US" dirty="0" smtClean="0"/>
              <a:t>UV B causes suntan (at moderation)</a:t>
            </a:r>
          </a:p>
          <a:p>
            <a:r>
              <a:rPr lang="en-US" dirty="0" smtClean="0"/>
              <a:t>UV C dangerous, used as Germicidal agent</a:t>
            </a:r>
          </a:p>
          <a:p>
            <a:endParaRPr lang="en-US" dirty="0" smtClean="0"/>
          </a:p>
          <a:p>
            <a:r>
              <a:rPr lang="en-US" dirty="0" smtClean="0"/>
              <a:t>Complicated relation between </a:t>
            </a:r>
            <a:r>
              <a:rPr lang="en-US" dirty="0"/>
              <a:t>absorbed </a:t>
            </a:r>
            <a:r>
              <a:rPr lang="en-US" dirty="0" smtClean="0"/>
              <a:t>radiation and actual</a:t>
            </a:r>
            <a:r>
              <a:rPr lang="en-US" b="1" dirty="0" smtClean="0"/>
              <a:t> heat </a:t>
            </a:r>
            <a:r>
              <a:rPr lang="en-US" dirty="0" smtClean="0"/>
              <a:t>burns.</a:t>
            </a:r>
          </a:p>
          <a:p>
            <a:r>
              <a:rPr lang="en-US" dirty="0" smtClean="0"/>
              <a:t>Use of UV screens important</a:t>
            </a:r>
          </a:p>
          <a:p>
            <a:r>
              <a:rPr lang="en-US" dirty="0" smtClean="0"/>
              <a:t>Use of sun glasses highly recommended</a:t>
            </a:r>
          </a:p>
          <a:p>
            <a:r>
              <a:rPr lang="en-US" dirty="0" smtClean="0"/>
              <a:t>Regular glass windows provide some shielding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Distinction has to made between LED’s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( light emitting diodes) and actual lasers</a:t>
            </a:r>
          </a:p>
          <a:p>
            <a:r>
              <a:rPr lang="en-US" dirty="0" smtClean="0"/>
              <a:t>LED’s are basically benign, but now available </a:t>
            </a:r>
          </a:p>
          <a:p>
            <a:pPr marL="0" indent="0">
              <a:buNone/>
            </a:pPr>
            <a:r>
              <a:rPr lang="en-US" dirty="0" smtClean="0"/>
              <a:t>    high power devices have to be treated similar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to high watt light bulbs (eye damage)</a:t>
            </a:r>
          </a:p>
          <a:p>
            <a:r>
              <a:rPr lang="en-US" dirty="0" smtClean="0"/>
              <a:t>Lasers, even small pointers, can cause severe eye damage due to their high energy concentration.</a:t>
            </a:r>
          </a:p>
          <a:p>
            <a:r>
              <a:rPr lang="en-US" dirty="0" smtClean="0"/>
              <a:t>Special precautions have to be taken when devices such as DVD players are taken apart.</a:t>
            </a:r>
          </a:p>
          <a:p>
            <a:r>
              <a:rPr lang="en-US" b="1" dirty="0" smtClean="0"/>
              <a:t>General Rule: Never point lasers toward people,</a:t>
            </a:r>
          </a:p>
          <a:p>
            <a:pPr marL="0" indent="0">
              <a:buNone/>
            </a:pPr>
            <a:r>
              <a:rPr lang="en-US" b="1" dirty="0" smtClean="0"/>
              <a:t>            Never look directly into the beam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0568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live in a dangerous world exposed to a large variety of hazards.</a:t>
            </a:r>
          </a:p>
          <a:p>
            <a:r>
              <a:rPr lang="en-US" dirty="0" smtClean="0"/>
              <a:t>Many of these hazards can be effectively contained not to becoming dangers.</a:t>
            </a:r>
          </a:p>
          <a:p>
            <a:r>
              <a:rPr lang="en-US" dirty="0" smtClean="0"/>
              <a:t>Obtaining accurate information is the best personal protection for all of us.</a:t>
            </a:r>
          </a:p>
          <a:p>
            <a:r>
              <a:rPr lang="en-US" dirty="0" smtClean="0"/>
              <a:t>Beware of all the un-scientific publications,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which are usually aimed only at selling expensive</a:t>
            </a:r>
          </a:p>
          <a:p>
            <a:pPr marL="0" indent="0">
              <a:buNone/>
            </a:pPr>
            <a:r>
              <a:rPr lang="en-US" dirty="0" smtClean="0"/>
              <a:t>    products</a:t>
            </a:r>
          </a:p>
          <a:p>
            <a:r>
              <a:rPr lang="en-US" b="1" dirty="0" smtClean="0"/>
              <a:t>Remember that all necessary radiation exposures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have to be seen in the light of “Risk Assessment”!</a:t>
            </a:r>
          </a:p>
        </p:txBody>
      </p:sp>
    </p:spTree>
    <p:extLst>
      <p:ext uri="{BB962C8B-B14F-4D97-AF65-F5344CB8AC3E}">
        <p14:creationId xmlns:p14="http://schemas.microsoft.com/office/powerpoint/2010/main" val="288248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     X-Rays (diagnostic and therapy) </a:t>
            </a:r>
          </a:p>
          <a:p>
            <a:r>
              <a:rPr lang="en-US" sz="9600" dirty="0" smtClean="0"/>
              <a:t>     CAT/CT Scans</a:t>
            </a:r>
          </a:p>
          <a:p>
            <a:r>
              <a:rPr lang="en-US" sz="9600" dirty="0"/>
              <a:t> </a:t>
            </a:r>
            <a:r>
              <a:rPr lang="en-US" sz="9600" dirty="0" smtClean="0"/>
              <a:t>    Nuclear Medicine (diagnostic and therapy)      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    MRI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    Microwave (Ovens)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    Cell Phones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    UV Radiation (Tanning Centers)</a:t>
            </a:r>
          </a:p>
          <a:p>
            <a:r>
              <a:rPr lang="en-US" sz="9600" dirty="0"/>
              <a:t> </a:t>
            </a:r>
            <a:r>
              <a:rPr lang="en-US" sz="9600" dirty="0" smtClean="0"/>
              <a:t>    Security Scanners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    Lasers</a:t>
            </a:r>
          </a:p>
          <a:p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smtClean="0">
                <a:solidFill>
                  <a:srgbClr val="FF0000"/>
                </a:solidFill>
              </a:rPr>
              <a:t>    Nuclear Background Radiation (Ground and Cosmic))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smtClean="0">
                <a:solidFill>
                  <a:srgbClr val="FF0000"/>
                </a:solidFill>
              </a:rPr>
              <a:t>         UV Radiation (Sun)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    </a:t>
            </a:r>
            <a:r>
              <a:rPr lang="en-US" sz="9600" dirty="0" smtClean="0">
                <a:solidFill>
                  <a:srgbClr val="FF0000"/>
                </a:solidFill>
              </a:rPr>
              <a:t>High Voltage Lines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</a:t>
            </a:r>
            <a:endParaRPr lang="en-US" sz="9600" dirty="0"/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High Voltage Lines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099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en-US" dirty="0"/>
              <a:t>Radiation Sources can be assessed by Origin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u="sng" dirty="0" smtClean="0"/>
              <a:t>Man Made Sources</a:t>
            </a:r>
          </a:p>
          <a:p>
            <a:pPr marL="0" indent="0">
              <a:buNone/>
            </a:pPr>
            <a:r>
              <a:rPr lang="en-US" dirty="0" smtClean="0"/>
              <a:t>             Can be turned “ON” and “OFF” as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desired for measured Radiation Doses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( Listed on previous Table in BLACK)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u="sng" dirty="0" smtClean="0"/>
              <a:t>Natural Sources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Radiating 24/7/365;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Radiation cannot be </a:t>
            </a:r>
            <a:r>
              <a:rPr lang="en-US" dirty="0"/>
              <a:t> avoided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      </a:t>
            </a:r>
            <a:r>
              <a:rPr lang="en-US" dirty="0" smtClean="0">
                <a:solidFill>
                  <a:srgbClr val="FF0000"/>
                </a:solidFill>
              </a:rPr>
              <a:t>(Listed on previous Table  in RED)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81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Radiation Sources can be assessed </a:t>
            </a:r>
            <a:br>
              <a:rPr lang="en-US" dirty="0" smtClean="0"/>
            </a:br>
            <a:r>
              <a:rPr lang="en-US" dirty="0" smtClean="0"/>
              <a:t>by</a:t>
            </a:r>
            <a:r>
              <a:rPr lang="en-US" dirty="0"/>
              <a:t> </a:t>
            </a:r>
            <a:r>
              <a:rPr lang="en-US" dirty="0" smtClean="0"/>
              <a:t>Reaction with Matter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I</a:t>
            </a:r>
            <a:r>
              <a:rPr lang="en-US" u="sng" dirty="0" smtClean="0"/>
              <a:t>onizing Radiation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creates and leaves electric charges,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which can destroy or damage cell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structures.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(Listed on previous Table with preceding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marker)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u="sng" dirty="0" smtClean="0"/>
              <a:t>Non - Ionizing Radiation</a:t>
            </a:r>
          </a:p>
          <a:p>
            <a:pPr marL="0" indent="0">
              <a:buNone/>
            </a:pPr>
            <a:r>
              <a:rPr lang="en-US" dirty="0" smtClean="0"/>
              <a:t>              does not have - or very little - direct interactions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with matter;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absorbed energy is usually converted to heat.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5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470025"/>
          </a:xfrm>
        </p:spPr>
        <p:txBody>
          <a:bodyPr/>
          <a:lstStyle/>
          <a:p>
            <a:r>
              <a:rPr lang="en-US" dirty="0" smtClean="0"/>
              <a:t>Radiation Exposure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en-US" dirty="0" smtClean="0"/>
              <a:t>Talk given by </a:t>
            </a:r>
          </a:p>
          <a:p>
            <a:r>
              <a:rPr lang="en-US" dirty="0" smtClean="0"/>
              <a:t>Gerry Sauermann</a:t>
            </a:r>
            <a:endParaRPr lang="en-US" dirty="0"/>
          </a:p>
        </p:txBody>
      </p:sp>
      <p:pic>
        <p:nvPicPr>
          <p:cNvPr id="1026" name="Picture 2" descr="C:\Users\Gerhard\Documents\T 2012 11 14 Radiation Talk Pie 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548007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erhard\Documents\T 2012 11 14 Radiation Talk Pie 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11" y="564682"/>
            <a:ext cx="8548007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57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Interaction of Ionizing Radiation with Human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In the context of dealing with radiation</a:t>
            </a:r>
          </a:p>
          <a:p>
            <a:pPr marL="0" indent="0">
              <a:buNone/>
            </a:pPr>
            <a:r>
              <a:rPr lang="en-US" dirty="0" smtClean="0"/>
              <a:t>     effects, Ionizing radiation has to be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considered a continuous stream of particles.</a:t>
            </a:r>
          </a:p>
          <a:p>
            <a:r>
              <a:rPr lang="en-US" dirty="0"/>
              <a:t> </a:t>
            </a:r>
            <a:r>
              <a:rPr lang="en-US" dirty="0" smtClean="0"/>
              <a:t>On a statistical basis, the particles interact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with the surrounding tissue,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- causing death of cells outright,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- or damaging the control functions in cells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(leading to cancer),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- or damaging the DNA, </a:t>
            </a:r>
          </a:p>
          <a:p>
            <a:pPr marL="0" indent="0">
              <a:buNone/>
            </a:pPr>
            <a:r>
              <a:rPr lang="en-US" dirty="0" smtClean="0"/>
              <a:t>              (causing mutations)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1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    X-Rays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600" b="1" dirty="0" smtClean="0"/>
              <a:t>    Not all X-Rays are created equal 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X-Rays are created with </a:t>
            </a:r>
            <a:r>
              <a:rPr lang="en-US" dirty="0"/>
              <a:t>a number of different </a:t>
            </a:r>
            <a:r>
              <a:rPr lang="en-US" dirty="0" smtClean="0"/>
              <a:t>machines,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producing different interaction-energies, depending on the intended use.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almost benign ones used for Bone-Density measurements, Dentistry</a:t>
            </a:r>
          </a:p>
          <a:p>
            <a:pPr marL="0" indent="0">
              <a:buNone/>
            </a:pPr>
            <a:r>
              <a:rPr lang="en-US" dirty="0" smtClean="0"/>
              <a:t>      (low energy)</a:t>
            </a:r>
          </a:p>
          <a:p>
            <a:r>
              <a:rPr lang="en-US" dirty="0" smtClean="0"/>
              <a:t>The middle range used for general diagnostic,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(medium energy), chest X-rays,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The top range used for cancer therapy and </a:t>
            </a:r>
          </a:p>
          <a:p>
            <a:pPr marL="0" indent="0">
              <a:buNone/>
            </a:pPr>
            <a:r>
              <a:rPr lang="en-US" dirty="0" smtClean="0"/>
              <a:t>      X-Ray surgery.(Very high energy)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Note for the interested: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X-Ray energies are usually expressed  in Volts,</a:t>
            </a:r>
          </a:p>
          <a:p>
            <a:pPr marL="0" indent="0">
              <a:buNone/>
            </a:pPr>
            <a:r>
              <a:rPr lang="en-US" dirty="0" smtClean="0"/>
              <a:t>     Ranging from about 40,000 (40 kV) to 10,000,000 (10 MV).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5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CT/CAT-Scans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  CT/CAT Scans can be considered being</a:t>
            </a:r>
          </a:p>
          <a:p>
            <a:pPr marL="0" indent="0">
              <a:buNone/>
            </a:pPr>
            <a:r>
              <a:rPr lang="en-US" dirty="0" smtClean="0"/>
              <a:t>   sequences of large numbers of individual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X-Ray images taken in rapid succession.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These images are combined by very complex computer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calculations which result in three-dimensional</a:t>
            </a:r>
          </a:p>
          <a:p>
            <a:pPr marL="0" indent="0">
              <a:buNone/>
            </a:pPr>
            <a:r>
              <a:rPr lang="en-US" dirty="0" smtClean="0"/>
              <a:t>   rendering of the objects examined.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CT/CAT Scans require substantial amounts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X-Ray imaging and therefor substantial radiation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exposures!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0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1738</Words>
  <Application>Microsoft Office PowerPoint</Application>
  <PresentationFormat>On-screen Show (4:3)</PresentationFormat>
  <Paragraphs>250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RADIATION EXPOSURE</vt:lpstr>
      <vt:lpstr>OUTLINE</vt:lpstr>
      <vt:lpstr>Types of Radiation</vt:lpstr>
      <vt:lpstr>Radiation Sources can be assessed by Origin</vt:lpstr>
      <vt:lpstr>Radiation Sources can be assessed  by Reaction with Matter </vt:lpstr>
      <vt:lpstr>Radiation Exposure</vt:lpstr>
      <vt:lpstr>Interaction of Ionizing Radiation with Human Tissue</vt:lpstr>
      <vt:lpstr>             X-Rays</vt:lpstr>
      <vt:lpstr>CT/CAT-Scans</vt:lpstr>
      <vt:lpstr>Nuclear Radiation BACKGROUND RADIATION</vt:lpstr>
      <vt:lpstr>        Nuclear Radiation (Cont.)             Medical Applications</vt:lpstr>
      <vt:lpstr>Radiation  Measurements </vt:lpstr>
      <vt:lpstr>The Radiation Dose</vt:lpstr>
      <vt:lpstr>Radiation Exposure</vt:lpstr>
      <vt:lpstr>RADIATION EXPOSURE LEVELS FOR VARIUS MEDICAL PROCEDURES</vt:lpstr>
      <vt:lpstr>PowerPoint Presentation</vt:lpstr>
      <vt:lpstr>Non-Ionizing Radiation</vt:lpstr>
      <vt:lpstr>Cell Phones</vt:lpstr>
      <vt:lpstr>Cell Phones (Cont)</vt:lpstr>
      <vt:lpstr>Problems connected with Cell Phones</vt:lpstr>
      <vt:lpstr>Microwave Ovens</vt:lpstr>
      <vt:lpstr>Possible Problems with Microwave Ovens</vt:lpstr>
      <vt:lpstr>MRI Scans</vt:lpstr>
      <vt:lpstr>Radars</vt:lpstr>
      <vt:lpstr>Ultra-Violet Radiation</vt:lpstr>
      <vt:lpstr>Lasers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Exposure</dc:title>
  <dc:creator>Gerhard</dc:creator>
  <cp:lastModifiedBy>Allan</cp:lastModifiedBy>
  <cp:revision>79</cp:revision>
  <cp:lastPrinted>2012-11-10T20:54:18Z</cp:lastPrinted>
  <dcterms:created xsi:type="dcterms:W3CDTF">2012-10-23T21:35:04Z</dcterms:created>
  <dcterms:modified xsi:type="dcterms:W3CDTF">2013-01-10T23:54:43Z</dcterms:modified>
</cp:coreProperties>
</file>