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85" r:id="rId3"/>
    <p:sldId id="282" r:id="rId4"/>
    <p:sldId id="281" r:id="rId5"/>
    <p:sldId id="257" r:id="rId6"/>
    <p:sldId id="259" r:id="rId7"/>
    <p:sldId id="260" r:id="rId8"/>
    <p:sldId id="261" r:id="rId9"/>
    <p:sldId id="262" r:id="rId10"/>
    <p:sldId id="278" r:id="rId11"/>
    <p:sldId id="279" r:id="rId12"/>
    <p:sldId id="263" r:id="rId13"/>
    <p:sldId id="264" r:id="rId14"/>
    <p:sldId id="265" r:id="rId15"/>
    <p:sldId id="266" r:id="rId16"/>
    <p:sldId id="267" r:id="rId17"/>
    <p:sldId id="269" r:id="rId18"/>
    <p:sldId id="270" r:id="rId19"/>
    <p:sldId id="286" r:id="rId20"/>
    <p:sldId id="287" r:id="rId21"/>
    <p:sldId id="271" r:id="rId22"/>
    <p:sldId id="272" r:id="rId23"/>
    <p:sldId id="275" r:id="rId24"/>
    <p:sldId id="283" r:id="rId25"/>
    <p:sldId id="273" r:id="rId26"/>
    <p:sldId id="277" r:id="rId27"/>
    <p:sldId id="284" r:id="rId28"/>
    <p:sldId id="258"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6" autoAdjust="0"/>
    <p:restoredTop sz="94660"/>
  </p:normalViewPr>
  <p:slideViewPr>
    <p:cSldViewPr snapToGrid="0">
      <p:cViewPr varScale="1">
        <p:scale>
          <a:sx n="91" d="100"/>
          <a:sy n="91" d="100"/>
        </p:scale>
        <p:origin x="10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FEFCAF1F-F700-4A6E-8AB4-860035030FA7}" type="datetimeFigureOut">
              <a:rPr lang="en-US" smtClean="0"/>
              <a:t>10/18/2018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F163055-8608-4C7E-BD55-C41F35F15D31}" type="slidenum">
              <a:rPr lang="en-US" smtClean="0"/>
              <a:t>‹#›</a:t>
            </a:fld>
            <a:endParaRPr lang="en-US"/>
          </a:p>
        </p:txBody>
      </p:sp>
    </p:spTree>
    <p:extLst>
      <p:ext uri="{BB962C8B-B14F-4D97-AF65-F5344CB8AC3E}">
        <p14:creationId xmlns:p14="http://schemas.microsoft.com/office/powerpoint/2010/main" val="3030731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EF7EB2E7-170C-4594-9B73-7C61C31FDCC9}" type="datetimeFigureOut">
              <a:rPr lang="en-US" smtClean="0"/>
              <a:t>10/18/2018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521C917-46B6-4A34-81A4-A6A43882EDC2}" type="slidenum">
              <a:rPr lang="en-US" smtClean="0"/>
              <a:t>‹#›</a:t>
            </a:fld>
            <a:endParaRPr lang="en-US"/>
          </a:p>
        </p:txBody>
      </p:sp>
    </p:spTree>
    <p:extLst>
      <p:ext uri="{BB962C8B-B14F-4D97-AF65-F5344CB8AC3E}">
        <p14:creationId xmlns:p14="http://schemas.microsoft.com/office/powerpoint/2010/main" val="243073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a:t>
            </a:fld>
            <a:endParaRPr lang="en-US"/>
          </a:p>
        </p:txBody>
      </p:sp>
    </p:spTree>
    <p:extLst>
      <p:ext uri="{BB962C8B-B14F-4D97-AF65-F5344CB8AC3E}">
        <p14:creationId xmlns:p14="http://schemas.microsoft.com/office/powerpoint/2010/main" val="3562446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10</a:t>
            </a:fld>
            <a:endParaRPr lang="en-US"/>
          </a:p>
        </p:txBody>
      </p:sp>
    </p:spTree>
    <p:extLst>
      <p:ext uri="{BB962C8B-B14F-4D97-AF65-F5344CB8AC3E}">
        <p14:creationId xmlns:p14="http://schemas.microsoft.com/office/powerpoint/2010/main" val="157240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11</a:t>
            </a:fld>
            <a:endParaRPr lang="en-US"/>
          </a:p>
        </p:txBody>
      </p:sp>
    </p:spTree>
    <p:extLst>
      <p:ext uri="{BB962C8B-B14F-4D97-AF65-F5344CB8AC3E}">
        <p14:creationId xmlns:p14="http://schemas.microsoft.com/office/powerpoint/2010/main" val="2236605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12</a:t>
            </a:fld>
            <a:endParaRPr lang="en-US"/>
          </a:p>
        </p:txBody>
      </p:sp>
    </p:spTree>
    <p:extLst>
      <p:ext uri="{BB962C8B-B14F-4D97-AF65-F5344CB8AC3E}">
        <p14:creationId xmlns:p14="http://schemas.microsoft.com/office/powerpoint/2010/main" val="4085613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13</a:t>
            </a:fld>
            <a:endParaRPr lang="en-US"/>
          </a:p>
        </p:txBody>
      </p:sp>
    </p:spTree>
    <p:extLst>
      <p:ext uri="{BB962C8B-B14F-4D97-AF65-F5344CB8AC3E}">
        <p14:creationId xmlns:p14="http://schemas.microsoft.com/office/powerpoint/2010/main" val="2127550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14</a:t>
            </a:fld>
            <a:endParaRPr lang="en-US"/>
          </a:p>
        </p:txBody>
      </p:sp>
    </p:spTree>
    <p:extLst>
      <p:ext uri="{BB962C8B-B14F-4D97-AF65-F5344CB8AC3E}">
        <p14:creationId xmlns:p14="http://schemas.microsoft.com/office/powerpoint/2010/main" val="1804963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15</a:t>
            </a:fld>
            <a:endParaRPr lang="en-US"/>
          </a:p>
        </p:txBody>
      </p:sp>
    </p:spTree>
    <p:extLst>
      <p:ext uri="{BB962C8B-B14F-4D97-AF65-F5344CB8AC3E}">
        <p14:creationId xmlns:p14="http://schemas.microsoft.com/office/powerpoint/2010/main" val="2273588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16</a:t>
            </a:fld>
            <a:endParaRPr lang="en-US"/>
          </a:p>
        </p:txBody>
      </p:sp>
    </p:spTree>
    <p:extLst>
      <p:ext uri="{BB962C8B-B14F-4D97-AF65-F5344CB8AC3E}">
        <p14:creationId xmlns:p14="http://schemas.microsoft.com/office/powerpoint/2010/main" val="3430913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17</a:t>
            </a:fld>
            <a:endParaRPr lang="en-US"/>
          </a:p>
        </p:txBody>
      </p:sp>
    </p:spTree>
    <p:extLst>
      <p:ext uri="{BB962C8B-B14F-4D97-AF65-F5344CB8AC3E}">
        <p14:creationId xmlns:p14="http://schemas.microsoft.com/office/powerpoint/2010/main" val="3043752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18</a:t>
            </a:fld>
            <a:endParaRPr lang="en-US"/>
          </a:p>
        </p:txBody>
      </p:sp>
    </p:spTree>
    <p:extLst>
      <p:ext uri="{BB962C8B-B14F-4D97-AF65-F5344CB8AC3E}">
        <p14:creationId xmlns:p14="http://schemas.microsoft.com/office/powerpoint/2010/main" val="2139421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20</a:t>
            </a:fld>
            <a:endParaRPr lang="en-US"/>
          </a:p>
        </p:txBody>
      </p:sp>
    </p:spTree>
    <p:extLst>
      <p:ext uri="{BB962C8B-B14F-4D97-AF65-F5344CB8AC3E}">
        <p14:creationId xmlns:p14="http://schemas.microsoft.com/office/powerpoint/2010/main" val="222904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a:t>
            </a:fld>
            <a:endParaRPr lang="en-US"/>
          </a:p>
        </p:txBody>
      </p:sp>
    </p:spTree>
    <p:extLst>
      <p:ext uri="{BB962C8B-B14F-4D97-AF65-F5344CB8AC3E}">
        <p14:creationId xmlns:p14="http://schemas.microsoft.com/office/powerpoint/2010/main" val="39286306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21</a:t>
            </a:fld>
            <a:endParaRPr lang="en-US"/>
          </a:p>
        </p:txBody>
      </p:sp>
    </p:spTree>
    <p:extLst>
      <p:ext uri="{BB962C8B-B14F-4D97-AF65-F5344CB8AC3E}">
        <p14:creationId xmlns:p14="http://schemas.microsoft.com/office/powerpoint/2010/main" val="2888488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22</a:t>
            </a:fld>
            <a:endParaRPr lang="en-US"/>
          </a:p>
        </p:txBody>
      </p:sp>
    </p:spTree>
    <p:extLst>
      <p:ext uri="{BB962C8B-B14F-4D97-AF65-F5344CB8AC3E}">
        <p14:creationId xmlns:p14="http://schemas.microsoft.com/office/powerpoint/2010/main" val="1429497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23</a:t>
            </a:fld>
            <a:endParaRPr lang="en-US"/>
          </a:p>
        </p:txBody>
      </p:sp>
    </p:spTree>
    <p:extLst>
      <p:ext uri="{BB962C8B-B14F-4D97-AF65-F5344CB8AC3E}">
        <p14:creationId xmlns:p14="http://schemas.microsoft.com/office/powerpoint/2010/main" val="10191622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24</a:t>
            </a:fld>
            <a:endParaRPr lang="en-US"/>
          </a:p>
        </p:txBody>
      </p:sp>
    </p:spTree>
    <p:extLst>
      <p:ext uri="{BB962C8B-B14F-4D97-AF65-F5344CB8AC3E}">
        <p14:creationId xmlns:p14="http://schemas.microsoft.com/office/powerpoint/2010/main" val="1771006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25</a:t>
            </a:fld>
            <a:endParaRPr lang="en-US"/>
          </a:p>
        </p:txBody>
      </p:sp>
    </p:spTree>
    <p:extLst>
      <p:ext uri="{BB962C8B-B14F-4D97-AF65-F5344CB8AC3E}">
        <p14:creationId xmlns:p14="http://schemas.microsoft.com/office/powerpoint/2010/main" val="772714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26</a:t>
            </a:fld>
            <a:endParaRPr lang="en-US"/>
          </a:p>
        </p:txBody>
      </p:sp>
    </p:spTree>
    <p:extLst>
      <p:ext uri="{BB962C8B-B14F-4D97-AF65-F5344CB8AC3E}">
        <p14:creationId xmlns:p14="http://schemas.microsoft.com/office/powerpoint/2010/main" val="1790040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27</a:t>
            </a:fld>
            <a:endParaRPr lang="en-US"/>
          </a:p>
        </p:txBody>
      </p:sp>
    </p:spTree>
    <p:extLst>
      <p:ext uri="{BB962C8B-B14F-4D97-AF65-F5344CB8AC3E}">
        <p14:creationId xmlns:p14="http://schemas.microsoft.com/office/powerpoint/2010/main" val="10388430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28</a:t>
            </a:fld>
            <a:endParaRPr lang="en-US"/>
          </a:p>
        </p:txBody>
      </p:sp>
    </p:spTree>
    <p:extLst>
      <p:ext uri="{BB962C8B-B14F-4D97-AF65-F5344CB8AC3E}">
        <p14:creationId xmlns:p14="http://schemas.microsoft.com/office/powerpoint/2010/main" val="4180365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3</a:t>
            </a:fld>
            <a:endParaRPr lang="en-US"/>
          </a:p>
        </p:txBody>
      </p:sp>
    </p:spTree>
    <p:extLst>
      <p:ext uri="{BB962C8B-B14F-4D97-AF65-F5344CB8AC3E}">
        <p14:creationId xmlns:p14="http://schemas.microsoft.com/office/powerpoint/2010/main" val="2893621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4</a:t>
            </a:fld>
            <a:endParaRPr lang="en-US"/>
          </a:p>
        </p:txBody>
      </p:sp>
    </p:spTree>
    <p:extLst>
      <p:ext uri="{BB962C8B-B14F-4D97-AF65-F5344CB8AC3E}">
        <p14:creationId xmlns:p14="http://schemas.microsoft.com/office/powerpoint/2010/main" val="2881209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5</a:t>
            </a:fld>
            <a:endParaRPr lang="en-US"/>
          </a:p>
        </p:txBody>
      </p:sp>
    </p:spTree>
    <p:extLst>
      <p:ext uri="{BB962C8B-B14F-4D97-AF65-F5344CB8AC3E}">
        <p14:creationId xmlns:p14="http://schemas.microsoft.com/office/powerpoint/2010/main" val="240091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6</a:t>
            </a:fld>
            <a:endParaRPr lang="en-US"/>
          </a:p>
        </p:txBody>
      </p:sp>
    </p:spTree>
    <p:extLst>
      <p:ext uri="{BB962C8B-B14F-4D97-AF65-F5344CB8AC3E}">
        <p14:creationId xmlns:p14="http://schemas.microsoft.com/office/powerpoint/2010/main" val="2598413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7</a:t>
            </a:fld>
            <a:endParaRPr lang="en-US"/>
          </a:p>
        </p:txBody>
      </p:sp>
    </p:spTree>
    <p:extLst>
      <p:ext uri="{BB962C8B-B14F-4D97-AF65-F5344CB8AC3E}">
        <p14:creationId xmlns:p14="http://schemas.microsoft.com/office/powerpoint/2010/main" val="1969379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8</a:t>
            </a:fld>
            <a:endParaRPr lang="en-US"/>
          </a:p>
        </p:txBody>
      </p:sp>
    </p:spTree>
    <p:extLst>
      <p:ext uri="{BB962C8B-B14F-4D97-AF65-F5344CB8AC3E}">
        <p14:creationId xmlns:p14="http://schemas.microsoft.com/office/powerpoint/2010/main" val="2988054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21C917-46B6-4A34-81A4-A6A43882EDC2}" type="slidenum">
              <a:rPr lang="en-US" smtClean="0"/>
              <a:t>9</a:t>
            </a:fld>
            <a:endParaRPr lang="en-US"/>
          </a:p>
        </p:txBody>
      </p:sp>
    </p:spTree>
    <p:extLst>
      <p:ext uri="{BB962C8B-B14F-4D97-AF65-F5344CB8AC3E}">
        <p14:creationId xmlns:p14="http://schemas.microsoft.com/office/powerpoint/2010/main" val="4294819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2FCA8E-B09E-44E6-B286-049C5316675F}"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2539254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FCA8E-B09E-44E6-B286-049C5316675F}"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419413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FCA8E-B09E-44E6-B286-049C5316675F}"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60145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FCA8E-B09E-44E6-B286-049C5316675F}"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179976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FCA8E-B09E-44E6-B286-049C5316675F}"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3139560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2FCA8E-B09E-44E6-B286-049C5316675F}"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306841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2FCA8E-B09E-44E6-B286-049C5316675F}" type="datetimeFigureOut">
              <a:rPr lang="en-US" smtClean="0"/>
              <a:t>10/18/2018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267798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2FCA8E-B09E-44E6-B286-049C5316675F}" type="datetimeFigureOut">
              <a:rPr lang="en-US" smtClean="0"/>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158305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FCA8E-B09E-44E6-B286-049C5316675F}" type="datetimeFigureOut">
              <a:rPr lang="en-US" smtClean="0"/>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243746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FCA8E-B09E-44E6-B286-049C5316675F}"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2712088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FCA8E-B09E-44E6-B286-049C5316675F}"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BAB71-BA6F-4481-9465-C13E2AA158A8}" type="slidenum">
              <a:rPr lang="en-US" smtClean="0"/>
              <a:t>‹#›</a:t>
            </a:fld>
            <a:endParaRPr lang="en-US"/>
          </a:p>
        </p:txBody>
      </p:sp>
    </p:spTree>
    <p:extLst>
      <p:ext uri="{BB962C8B-B14F-4D97-AF65-F5344CB8AC3E}">
        <p14:creationId xmlns:p14="http://schemas.microsoft.com/office/powerpoint/2010/main" val="44770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FCA8E-B09E-44E6-B286-049C5316675F}" type="datetimeFigureOut">
              <a:rPr lang="en-US" smtClean="0"/>
              <a:t>10/18/2018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BAB71-BA6F-4481-9465-C13E2AA158A8}" type="slidenum">
              <a:rPr lang="en-US" smtClean="0"/>
              <a:t>‹#›</a:t>
            </a:fld>
            <a:endParaRPr lang="en-US"/>
          </a:p>
        </p:txBody>
      </p:sp>
    </p:spTree>
    <p:extLst>
      <p:ext uri="{BB962C8B-B14F-4D97-AF65-F5344CB8AC3E}">
        <p14:creationId xmlns:p14="http://schemas.microsoft.com/office/powerpoint/2010/main" val="2326772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itnodes.earn.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Distributed_hash_table" TargetMode="External"/><Relationship Id="rId2" Type="http://schemas.openxmlformats.org/officeDocument/2006/relationships/hyperlink" Target="https://medium.com/@michael.dufel_10220/distributed-hash-tables-and-why-they-are-better-than-blockchain-for-exchanging-health-records-d469534cc2a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earchsecurity.techtarget.com/definition/MD5"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image" Target="../media/image3.jpg"/><Relationship Id="rId4" Type="http://schemas.openxmlformats.org/officeDocument/2006/relationships/hyperlink" Target="https://www.khanacademy.org/economics-finance-domain/core-finance/money-and-banking/bitcoin/v/bitcoin-cryptographic-hash-function"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youtube.com/watch?v=QzDO44oZWtE" TargetMode="External"/><Relationship Id="rId3" Type="http://schemas.openxmlformats.org/officeDocument/2006/relationships/hyperlink" Target="https://www.youtube.com/watch?v=r43LhSUUGTQ" TargetMode="External"/><Relationship Id="rId7" Type="http://schemas.openxmlformats.org/officeDocument/2006/relationships/hyperlink" Target="https://www.youtube.com/watch?v=hYip_Vuv8J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youtube.com/watch?v=KP_hGPQVLpA" TargetMode="External"/><Relationship Id="rId5" Type="http://schemas.openxmlformats.org/officeDocument/2006/relationships/hyperlink" Target="https://www.youtube.com/watch?v=o3im-TsfQ9I" TargetMode="External"/><Relationship Id="rId4" Type="http://schemas.openxmlformats.org/officeDocument/2006/relationships/hyperlink" Target="https://www.youtube.com/watch?v=SSo_EIwHSd4"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edx.org/" TargetMode="External"/><Relationship Id="rId3" Type="http://schemas.openxmlformats.org/officeDocument/2006/relationships/hyperlink" Target="https://www.ibm.com/account/reg/us-en/signup?formid=urx-16905" TargetMode="External"/><Relationship Id="rId7" Type="http://schemas.openxmlformats.org/officeDocument/2006/relationships/hyperlink" Target="http://bitcoinbook.cs.princeton.edu/"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feedough.com/blockchain-for-dummies/" TargetMode="External"/><Relationship Id="rId5" Type="http://schemas.openxmlformats.org/officeDocument/2006/relationships/hyperlink" Target="https://www.forbes.com/sites/bernardmarr/2017/01/24/a-complete-beginners-guide-to-blockchain/#4d63dd76e607" TargetMode="External"/><Relationship Id="rId4" Type="http://schemas.openxmlformats.org/officeDocument/2006/relationships/hyperlink" Target="https://www.linkedin.com/pulse/how-does-blockchain-work-dummies-explained-simply-manish-sharm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90843"/>
            <a:ext cx="9144000" cy="1589649"/>
          </a:xfrm>
        </p:spPr>
        <p:txBody>
          <a:bodyPr>
            <a:normAutofit fontScale="90000"/>
          </a:bodyPr>
          <a:lstStyle/>
          <a:p>
            <a:r>
              <a:rPr lang="en-US" b="1" spc="600" dirty="0" err="1" smtClean="0">
                <a:latin typeface="Engravers MT" panose="02090707080505020304" pitchFamily="18" charset="0"/>
              </a:rPr>
              <a:t>Blockchain</a:t>
            </a:r>
            <a:r>
              <a:rPr lang="en-US" dirty="0" smtClean="0"/>
              <a:t/>
            </a:r>
            <a:br>
              <a:rPr lang="en-US" dirty="0" smtClean="0"/>
            </a:br>
            <a:endParaRPr lang="en-US" dirty="0"/>
          </a:p>
        </p:txBody>
      </p:sp>
      <p:sp>
        <p:nvSpPr>
          <p:cNvPr id="3" name="Subtitle 2"/>
          <p:cNvSpPr>
            <a:spLocks noGrp="1"/>
          </p:cNvSpPr>
          <p:nvPr>
            <p:ph type="subTitle" idx="1"/>
          </p:nvPr>
        </p:nvSpPr>
        <p:spPr>
          <a:xfrm>
            <a:off x="1524000" y="2771335"/>
            <a:ext cx="9144000" cy="3432517"/>
          </a:xfrm>
        </p:spPr>
        <p:txBody>
          <a:bodyPr>
            <a:normAutofit/>
          </a:bodyPr>
          <a:lstStyle/>
          <a:p>
            <a:r>
              <a:rPr lang="en-US" sz="3200" i="1" dirty="0" smtClean="0"/>
              <a:t>is NOT the same as “Bitcoin”</a:t>
            </a:r>
          </a:p>
          <a:p>
            <a:endParaRPr lang="en-US" dirty="0"/>
          </a:p>
          <a:p>
            <a:r>
              <a:rPr lang="en-US" dirty="0" smtClean="0"/>
              <a:t>A bunch of thoughts &amp; more from various sources collected by</a:t>
            </a:r>
          </a:p>
          <a:p>
            <a:r>
              <a:rPr lang="en-US" dirty="0" smtClean="0"/>
              <a:t>Steve Isenberg</a:t>
            </a:r>
          </a:p>
          <a:p>
            <a:r>
              <a:rPr lang="en-US" dirty="0" smtClean="0"/>
              <a:t>presented to Lexington Computer and Technology Group</a:t>
            </a:r>
          </a:p>
          <a:p>
            <a:r>
              <a:rPr lang="en-US" dirty="0" smtClean="0"/>
              <a:t>October 17, 2018, at Lexington Community Center, in Lexington MA</a:t>
            </a:r>
          </a:p>
          <a:p>
            <a:r>
              <a:rPr lang="en-US" dirty="0" smtClean="0"/>
              <a:t>(lecture 2 of a 3-part series)</a:t>
            </a:r>
            <a:endParaRPr lang="en-US" dirty="0"/>
          </a:p>
        </p:txBody>
      </p:sp>
      <p:sp>
        <p:nvSpPr>
          <p:cNvPr id="4" name="Date Placeholder 3"/>
          <p:cNvSpPr>
            <a:spLocks noGrp="1"/>
          </p:cNvSpPr>
          <p:nvPr>
            <p:ph type="dt" sz="half" idx="10"/>
          </p:nvPr>
        </p:nvSpPr>
        <p:spPr/>
        <p:txBody>
          <a:bodyPr/>
          <a:lstStyle/>
          <a:p>
            <a:fld id="{361AFAB8-1565-4171-BD04-C63719948677}" type="datetime8">
              <a:rPr lang="en-US" smtClean="0"/>
              <a:t>10/18/2018 8:43 AM</a:t>
            </a:fld>
            <a:endParaRPr lang="en-US"/>
          </a:p>
        </p:txBody>
      </p:sp>
      <p:sp>
        <p:nvSpPr>
          <p:cNvPr id="5" name="Slide Number Placeholder 4"/>
          <p:cNvSpPr>
            <a:spLocks noGrp="1"/>
          </p:cNvSpPr>
          <p:nvPr>
            <p:ph type="sldNum" sz="quarter" idx="12"/>
          </p:nvPr>
        </p:nvSpPr>
        <p:spPr/>
        <p:txBody>
          <a:bodyPr/>
          <a:lstStyle/>
          <a:p>
            <a:fld id="{79CBAB71-BA6F-4481-9465-C13E2AA158A8}" type="slidenum">
              <a:rPr lang="en-US" smtClean="0"/>
              <a:t>1</a:t>
            </a:fld>
            <a:endParaRPr lang="en-US"/>
          </a:p>
        </p:txBody>
      </p:sp>
    </p:spTree>
    <p:extLst>
      <p:ext uri="{BB962C8B-B14F-4D97-AF65-F5344CB8AC3E}">
        <p14:creationId xmlns:p14="http://schemas.microsoft.com/office/powerpoint/2010/main" val="209398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 What Is </a:t>
            </a:r>
            <a:r>
              <a:rPr lang="en-US" dirty="0" err="1" smtClean="0"/>
              <a:t>Blockchain</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A </a:t>
            </a:r>
            <a:r>
              <a:rPr lang="en-US" dirty="0" err="1"/>
              <a:t>blockchain</a:t>
            </a:r>
            <a:r>
              <a:rPr lang="en-US" dirty="0"/>
              <a:t> is a distributed </a:t>
            </a:r>
            <a:r>
              <a:rPr lang="en-US" dirty="0" smtClean="0"/>
              <a:t>database, a shared ledger, </a:t>
            </a:r>
            <a:r>
              <a:rPr lang="en-US" dirty="0"/>
              <a:t>meaning that the storage devices for the database are not all connected to a common processor.  </a:t>
            </a:r>
            <a:endParaRPr lang="en-US" dirty="0" smtClean="0"/>
          </a:p>
          <a:p>
            <a:r>
              <a:rPr lang="en-US" dirty="0" smtClean="0"/>
              <a:t>It </a:t>
            </a:r>
            <a:r>
              <a:rPr lang="en-US" dirty="0"/>
              <a:t>maintains a growing list of ordered records, called blocks. </a:t>
            </a:r>
            <a:endParaRPr lang="en-US" dirty="0" smtClean="0"/>
          </a:p>
          <a:p>
            <a:r>
              <a:rPr lang="en-US" dirty="0" smtClean="0"/>
              <a:t>Each </a:t>
            </a:r>
            <a:r>
              <a:rPr lang="en-US" dirty="0"/>
              <a:t>block has a timestamp and a link to a previous block</a:t>
            </a:r>
            <a:r>
              <a:rPr lang="en-US" dirty="0" smtClean="0"/>
              <a:t>.</a:t>
            </a:r>
          </a:p>
          <a:p>
            <a:r>
              <a:rPr lang="en-US" dirty="0" smtClean="0"/>
              <a:t>Each block contains many transactions</a:t>
            </a:r>
            <a:endParaRPr lang="en-US" dirty="0"/>
          </a:p>
          <a:p>
            <a:r>
              <a:rPr lang="en-US" dirty="0"/>
              <a:t>Cryptography ensures that users can only edit the parts of the </a:t>
            </a:r>
            <a:r>
              <a:rPr lang="en-US" dirty="0" err="1"/>
              <a:t>blockchain</a:t>
            </a:r>
            <a:r>
              <a:rPr lang="en-US" dirty="0"/>
              <a:t> that they “own” by possessing the private keys necessary to write to the file. It also ensures that everyone’s copy of the distributed </a:t>
            </a:r>
            <a:r>
              <a:rPr lang="en-US" dirty="0" err="1"/>
              <a:t>blockchain</a:t>
            </a:r>
            <a:r>
              <a:rPr lang="en-US" dirty="0"/>
              <a:t> is kept in synch.</a:t>
            </a:r>
          </a:p>
          <a:p>
            <a:endParaRPr lang="en-US" dirty="0"/>
          </a:p>
        </p:txBody>
      </p:sp>
      <p:sp>
        <p:nvSpPr>
          <p:cNvPr id="4" name="Footer Placeholder 3"/>
          <p:cNvSpPr>
            <a:spLocks noGrp="1"/>
          </p:cNvSpPr>
          <p:nvPr>
            <p:ph type="ftr" sz="quarter" idx="11"/>
          </p:nvPr>
        </p:nvSpPr>
        <p:spPr>
          <a:xfrm>
            <a:off x="838199" y="6356350"/>
            <a:ext cx="10261209" cy="365125"/>
          </a:xfrm>
        </p:spPr>
        <p:txBody>
          <a:bodyPr/>
          <a:lstStyle/>
          <a:p>
            <a:r>
              <a:rPr lang="en-US" dirty="0" smtClean="0"/>
              <a:t>https://www.forbes.com/sites/bernardmarr/2017/01/24/a-complete-beginners-guide-to-blockchain/#4d63dd76e607</a:t>
            </a:r>
            <a:endParaRPr lang="en-US" dirty="0"/>
          </a:p>
        </p:txBody>
      </p:sp>
      <p:sp>
        <p:nvSpPr>
          <p:cNvPr id="5" name="Slide Number Placeholder 4"/>
          <p:cNvSpPr>
            <a:spLocks noGrp="1"/>
          </p:cNvSpPr>
          <p:nvPr>
            <p:ph type="sldNum" sz="quarter" idx="12"/>
          </p:nvPr>
        </p:nvSpPr>
        <p:spPr/>
        <p:txBody>
          <a:bodyPr/>
          <a:lstStyle/>
          <a:p>
            <a:fld id="{79CBAB71-BA6F-4481-9465-C13E2AA158A8}" type="slidenum">
              <a:rPr lang="en-US" smtClean="0"/>
              <a:t>10</a:t>
            </a:fld>
            <a:endParaRPr lang="en-US"/>
          </a:p>
        </p:txBody>
      </p:sp>
    </p:spTree>
    <p:extLst>
      <p:ext uri="{BB962C8B-B14F-4D97-AF65-F5344CB8AC3E}">
        <p14:creationId xmlns:p14="http://schemas.microsoft.com/office/powerpoint/2010/main" val="1328843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Newbie Explanation of </a:t>
            </a:r>
            <a:r>
              <a:rPr lang="en-US" dirty="0" err="1" smtClean="0"/>
              <a:t>Blockchain</a:t>
            </a:r>
            <a:endParaRPr lang="en-US" dirty="0"/>
          </a:p>
        </p:txBody>
      </p:sp>
      <p:sp>
        <p:nvSpPr>
          <p:cNvPr id="3" name="Content Placeholder 2"/>
          <p:cNvSpPr>
            <a:spLocks noGrp="1"/>
          </p:cNvSpPr>
          <p:nvPr>
            <p:ph idx="1"/>
          </p:nvPr>
        </p:nvSpPr>
        <p:spPr/>
        <p:txBody>
          <a:bodyPr>
            <a:normAutofit fontScale="92500" lnSpcReduction="20000"/>
          </a:bodyPr>
          <a:lstStyle/>
          <a:p>
            <a:r>
              <a:rPr lang="en-US" dirty="0"/>
              <a:t>Imagine the </a:t>
            </a:r>
            <a:r>
              <a:rPr lang="en-US" dirty="0" err="1"/>
              <a:t>blockchain</a:t>
            </a:r>
            <a:r>
              <a:rPr lang="en-US" dirty="0"/>
              <a:t> as a digital database, just like an Excel spreadsheet.</a:t>
            </a:r>
          </a:p>
          <a:p>
            <a:r>
              <a:rPr lang="en-US" dirty="0"/>
              <a:t>This database is typically shared across a large network containing many computers (known as “nodes”) and it is completely public. </a:t>
            </a:r>
            <a:r>
              <a:rPr lang="en-US" dirty="0" smtClean="0"/>
              <a:t/>
            </a:r>
            <a:br>
              <a:rPr lang="en-US" dirty="0" smtClean="0"/>
            </a:br>
            <a:r>
              <a:rPr lang="en-US" dirty="0" smtClean="0"/>
              <a:t>“Typically” </a:t>
            </a:r>
            <a:r>
              <a:rPr lang="en-US" dirty="0"/>
              <a:t>because it can technically be formed by any number of nodes. </a:t>
            </a:r>
            <a:r>
              <a:rPr lang="en-US" i="1" dirty="0"/>
              <a:t>The more nodes, </a:t>
            </a:r>
            <a:r>
              <a:rPr lang="en-US" i="1" dirty="0" smtClean="0"/>
              <a:t>the </a:t>
            </a:r>
            <a:r>
              <a:rPr lang="en-US" i="1" dirty="0"/>
              <a:t>more secure it is </a:t>
            </a:r>
            <a:r>
              <a:rPr lang="en-US" sz="2400" i="1" dirty="0"/>
              <a:t>— that’s why it’s good to have a large number of nodes running the </a:t>
            </a:r>
            <a:r>
              <a:rPr lang="en-US" sz="2400" i="1" dirty="0" err="1" smtClean="0"/>
              <a:t>blockchain</a:t>
            </a:r>
            <a:r>
              <a:rPr lang="en-US" sz="2400" i="1" dirty="0" smtClean="0"/>
              <a:t> – Bitcoin for example has over 10k as of this </a:t>
            </a:r>
            <a:r>
              <a:rPr lang="en-US" sz="2400" i="1" dirty="0"/>
              <a:t>writing! </a:t>
            </a:r>
            <a:r>
              <a:rPr lang="en-US" sz="1600" i="1" dirty="0">
                <a:hlinkClick r:id="rId3"/>
              </a:rPr>
              <a:t>https://bitnodes.earn.com</a:t>
            </a:r>
            <a:r>
              <a:rPr lang="en-US" sz="1600" i="1" dirty="0" smtClean="0">
                <a:hlinkClick r:id="rId3"/>
              </a:rPr>
              <a:t>/</a:t>
            </a:r>
            <a:r>
              <a:rPr lang="en-US" sz="1600" i="1" dirty="0" smtClean="0"/>
              <a:t> </a:t>
            </a:r>
            <a:endParaRPr lang="en-US" sz="1600" i="1" dirty="0"/>
          </a:p>
          <a:p>
            <a:r>
              <a:rPr lang="en-US" dirty="0"/>
              <a:t>Every time the network makes an update to the database, it is automatically updated and downloaded to every computer on the network.</a:t>
            </a:r>
          </a:p>
          <a:p>
            <a:r>
              <a:rPr lang="en-US" dirty="0" err="1"/>
              <a:t>Blockchain</a:t>
            </a:r>
            <a:r>
              <a:rPr lang="en-US" dirty="0"/>
              <a:t> technology is secured with cryptographic techniques, making it near impossible for hackers to make changes to it. The only way to make changes would be to hack more than half of the nodes in the </a:t>
            </a:r>
            <a:r>
              <a:rPr lang="en-US" dirty="0" err="1" smtClean="0"/>
              <a:t>blockchain</a:t>
            </a:r>
            <a:r>
              <a:rPr lang="en-US" dirty="0" smtClean="0"/>
              <a:t>. </a:t>
            </a:r>
            <a:r>
              <a:rPr lang="en-US" sz="2400" i="1" dirty="0" smtClean="0"/>
              <a:t>Which is </a:t>
            </a:r>
            <a:r>
              <a:rPr lang="en-US" sz="2400" i="1" dirty="0"/>
              <a:t>why it is more secure to have more nodes/computers running the </a:t>
            </a:r>
            <a:r>
              <a:rPr lang="en-US" sz="2400" i="1" dirty="0" err="1"/>
              <a:t>blockchain</a:t>
            </a:r>
            <a:r>
              <a:rPr lang="en-US" sz="2400" i="1" dirty="0"/>
              <a:t>.</a:t>
            </a:r>
          </a:p>
        </p:txBody>
      </p:sp>
      <p:sp>
        <p:nvSpPr>
          <p:cNvPr id="4" name="Footer Placeholder 3"/>
          <p:cNvSpPr>
            <a:spLocks noGrp="1"/>
          </p:cNvSpPr>
          <p:nvPr>
            <p:ph type="ftr" sz="quarter" idx="11"/>
          </p:nvPr>
        </p:nvSpPr>
        <p:spPr/>
        <p:txBody>
          <a:bodyPr/>
          <a:lstStyle/>
          <a:p>
            <a:r>
              <a:rPr lang="en-US" smtClean="0"/>
              <a:t>https://www.bitdegree.org/tutorials/blockchain-explained/</a:t>
            </a:r>
            <a:endParaRPr lang="en-US"/>
          </a:p>
        </p:txBody>
      </p:sp>
      <p:sp>
        <p:nvSpPr>
          <p:cNvPr id="5" name="Slide Number Placeholder 4"/>
          <p:cNvSpPr>
            <a:spLocks noGrp="1"/>
          </p:cNvSpPr>
          <p:nvPr>
            <p:ph type="sldNum" sz="quarter" idx="12"/>
          </p:nvPr>
        </p:nvSpPr>
        <p:spPr/>
        <p:txBody>
          <a:bodyPr/>
          <a:lstStyle/>
          <a:p>
            <a:fld id="{79CBAB71-BA6F-4481-9465-C13E2AA158A8}" type="slidenum">
              <a:rPr lang="en-US" smtClean="0"/>
              <a:t>11</a:t>
            </a:fld>
            <a:endParaRPr lang="en-US"/>
          </a:p>
        </p:txBody>
      </p:sp>
    </p:spTree>
    <p:extLst>
      <p:ext uri="{BB962C8B-B14F-4D97-AF65-F5344CB8AC3E}">
        <p14:creationId xmlns:p14="http://schemas.microsoft.com/office/powerpoint/2010/main" val="1872024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r>
              <a:rPr lang="en-US" dirty="0" smtClean="0"/>
              <a:t> </a:t>
            </a:r>
            <a:br>
              <a:rPr lang="en-US" dirty="0" smtClean="0"/>
            </a:br>
            <a:r>
              <a:rPr lang="en-US" dirty="0" smtClean="0"/>
              <a:t>is used by Bitcoin</a:t>
            </a:r>
            <a:endParaRPr lang="en-US" dirty="0"/>
          </a:p>
        </p:txBody>
      </p:sp>
      <p:sp>
        <p:nvSpPr>
          <p:cNvPr id="3" name="Content Placeholder 2"/>
          <p:cNvSpPr>
            <a:spLocks noGrp="1"/>
          </p:cNvSpPr>
          <p:nvPr>
            <p:ph idx="1"/>
          </p:nvPr>
        </p:nvSpPr>
        <p:spPr/>
        <p:txBody>
          <a:bodyPr/>
          <a:lstStyle/>
          <a:p>
            <a:r>
              <a:rPr lang="en-US" dirty="0" smtClean="0"/>
              <a:t>Remember…</a:t>
            </a:r>
            <a:r>
              <a:rPr lang="en-US" dirty="0" err="1" smtClean="0"/>
              <a:t>Blockchain</a:t>
            </a:r>
            <a:r>
              <a:rPr lang="en-US" dirty="0" smtClean="0"/>
              <a:t> is a shared/distributed ledger, and its technology is used to record Bitcoin transactions</a:t>
            </a:r>
          </a:p>
          <a:p>
            <a:r>
              <a:rPr lang="en-US" dirty="0" smtClean="0"/>
              <a:t>But </a:t>
            </a:r>
            <a:r>
              <a:rPr lang="en-US" dirty="0" err="1" smtClean="0"/>
              <a:t>Blockchain</a:t>
            </a:r>
            <a:r>
              <a:rPr lang="en-US" dirty="0" smtClean="0"/>
              <a:t> technology can be used to record any transaction and track the movement of any asset whether tangible, intangible, or digital</a:t>
            </a:r>
          </a:p>
          <a:p>
            <a:endParaRPr lang="en-US" dirty="0"/>
          </a:p>
          <a:p>
            <a:r>
              <a:rPr lang="en-US" dirty="0" smtClean="0"/>
              <a:t>The takeaway</a:t>
            </a:r>
          </a:p>
          <a:p>
            <a:pPr lvl="1"/>
            <a:r>
              <a:rPr lang="en-US" dirty="0" smtClean="0"/>
              <a:t>Bitcoin and </a:t>
            </a:r>
            <a:r>
              <a:rPr lang="en-US" dirty="0" err="1" smtClean="0"/>
              <a:t>Blockchain</a:t>
            </a:r>
            <a:r>
              <a:rPr lang="en-US" dirty="0" smtClean="0"/>
              <a:t> are </a:t>
            </a:r>
            <a:r>
              <a:rPr lang="en-US" i="1" dirty="0" smtClean="0"/>
              <a:t>not</a:t>
            </a:r>
            <a:r>
              <a:rPr lang="en-US" dirty="0" smtClean="0"/>
              <a:t> the same.  </a:t>
            </a:r>
            <a:r>
              <a:rPr lang="en-US" dirty="0" err="1" smtClean="0"/>
              <a:t>Blockchain</a:t>
            </a:r>
            <a:r>
              <a:rPr lang="en-US" dirty="0" smtClean="0"/>
              <a:t> provides the means to record and store Bitcoin transactions, but </a:t>
            </a:r>
            <a:r>
              <a:rPr lang="en-US" dirty="0" err="1" smtClean="0"/>
              <a:t>blockchain</a:t>
            </a:r>
            <a:r>
              <a:rPr lang="en-US" dirty="0" smtClean="0"/>
              <a:t> has many uses beyond Bitcoin.  Bitcoin is only the first use case for </a:t>
            </a:r>
            <a:r>
              <a:rPr lang="en-US" dirty="0" err="1" smtClean="0"/>
              <a:t>blockchain</a:t>
            </a:r>
            <a:r>
              <a:rPr lang="en-US" dirty="0" smtClean="0"/>
              <a:t>. [BFD]</a:t>
            </a:r>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12</a:t>
            </a:fld>
            <a:endParaRPr lang="en-US"/>
          </a:p>
        </p:txBody>
      </p:sp>
    </p:spTree>
    <p:extLst>
      <p:ext uri="{BB962C8B-B14F-4D97-AF65-F5344CB8AC3E}">
        <p14:creationId xmlns:p14="http://schemas.microsoft.com/office/powerpoint/2010/main" val="436890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methods of recording transactions and tracking assets</a:t>
            </a:r>
            <a:endParaRPr lang="en-US" dirty="0"/>
          </a:p>
        </p:txBody>
      </p:sp>
      <p:sp>
        <p:nvSpPr>
          <p:cNvPr id="3" name="Content Placeholder 2"/>
          <p:cNvSpPr>
            <a:spLocks noGrp="1"/>
          </p:cNvSpPr>
          <p:nvPr>
            <p:ph idx="1"/>
          </p:nvPr>
        </p:nvSpPr>
        <p:spPr/>
        <p:txBody>
          <a:bodyPr/>
          <a:lstStyle/>
          <a:p>
            <a:r>
              <a:rPr lang="en-US" dirty="0" smtClean="0"/>
              <a:t>participants keep their own records</a:t>
            </a:r>
          </a:p>
          <a:p>
            <a:r>
              <a:rPr lang="en-US" dirty="0" smtClean="0"/>
              <a:t>intermediaries charge fees</a:t>
            </a:r>
          </a:p>
          <a:p>
            <a:r>
              <a:rPr lang="en-US" dirty="0" smtClean="0"/>
              <a:t>delays executing agreements</a:t>
            </a:r>
          </a:p>
          <a:p>
            <a:r>
              <a:rPr lang="en-US" dirty="0" smtClean="0"/>
              <a:t>duplication of effort maintaining many ledgers</a:t>
            </a:r>
          </a:p>
          <a:p>
            <a:r>
              <a:rPr lang="en-US" dirty="0" smtClean="0"/>
              <a:t>vulnerable if a central system (e.g., a bank) is compromised (by fraud, cyber attack, or a simple mistake)</a:t>
            </a: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13</a:t>
            </a:fld>
            <a:endParaRPr lang="en-US"/>
          </a:p>
        </p:txBody>
      </p:sp>
    </p:spTree>
    <p:extLst>
      <p:ext uri="{BB962C8B-B14F-4D97-AF65-F5344CB8AC3E}">
        <p14:creationId xmlns:p14="http://schemas.microsoft.com/office/powerpoint/2010/main" val="820095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Blockchain</a:t>
            </a:r>
            <a:r>
              <a:rPr lang="en-US" dirty="0" smtClean="0"/>
              <a:t> for recording transactions and tracking assets</a:t>
            </a:r>
            <a:endParaRPr lang="en-US" dirty="0"/>
          </a:p>
        </p:txBody>
      </p:sp>
      <p:sp>
        <p:nvSpPr>
          <p:cNvPr id="3" name="Content Placeholder 2"/>
          <p:cNvSpPr>
            <a:spLocks noGrp="1"/>
          </p:cNvSpPr>
          <p:nvPr>
            <p:ph idx="1"/>
          </p:nvPr>
        </p:nvSpPr>
        <p:spPr/>
        <p:txBody>
          <a:bodyPr>
            <a:normAutofit lnSpcReduction="10000"/>
          </a:bodyPr>
          <a:lstStyle/>
          <a:p>
            <a:r>
              <a:rPr lang="en-US" dirty="0" smtClean="0"/>
              <a:t>Ledger is shared</a:t>
            </a:r>
          </a:p>
          <a:p>
            <a:r>
              <a:rPr lang="en-US" dirty="0" smtClean="0"/>
              <a:t>Each transaction is updated in the Ledger through peer-to-peer replication</a:t>
            </a:r>
          </a:p>
          <a:p>
            <a:r>
              <a:rPr lang="en-US" dirty="0" smtClean="0"/>
              <a:t>Each node can receive or send transactions to other nodes</a:t>
            </a:r>
          </a:p>
          <a:p>
            <a:r>
              <a:rPr lang="en-US" dirty="0" smtClean="0"/>
              <a:t>Data is synchronized across the network as it’s transferred</a:t>
            </a:r>
          </a:p>
          <a:p>
            <a:endParaRPr lang="en-US" dirty="0"/>
          </a:p>
          <a:p>
            <a:r>
              <a:rPr lang="en-US" dirty="0" smtClean="0"/>
              <a:t>Eliminates duplication of effort, reduces need for intermediaries</a:t>
            </a:r>
          </a:p>
          <a:p>
            <a:r>
              <a:rPr lang="en-US" dirty="0" smtClean="0"/>
              <a:t>Less vulnerable as it uses consensus models to validate info</a:t>
            </a:r>
          </a:p>
          <a:p>
            <a:r>
              <a:rPr lang="en-US" dirty="0" smtClean="0"/>
              <a:t>Transactions are secure, authenticated, and verifiable</a:t>
            </a: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14</a:t>
            </a:fld>
            <a:endParaRPr lang="en-US"/>
          </a:p>
        </p:txBody>
      </p:sp>
    </p:spTree>
    <p:extLst>
      <p:ext uri="{BB962C8B-B14F-4D97-AF65-F5344CB8AC3E}">
        <p14:creationId xmlns:p14="http://schemas.microsoft.com/office/powerpoint/2010/main" val="2682764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r>
              <a:rPr lang="en-US" dirty="0" smtClean="0"/>
              <a:t> key characteristics</a:t>
            </a:r>
            <a:endParaRPr lang="en-US" dirty="0"/>
          </a:p>
        </p:txBody>
      </p:sp>
      <p:sp>
        <p:nvSpPr>
          <p:cNvPr id="3" name="Content Placeholder 2"/>
          <p:cNvSpPr>
            <a:spLocks noGrp="1"/>
          </p:cNvSpPr>
          <p:nvPr>
            <p:ph idx="1"/>
          </p:nvPr>
        </p:nvSpPr>
        <p:spPr/>
        <p:txBody>
          <a:bodyPr>
            <a:normAutofit lnSpcReduction="10000"/>
          </a:bodyPr>
          <a:lstStyle/>
          <a:p>
            <a:r>
              <a:rPr lang="en-US" b="1" dirty="0" smtClean="0"/>
              <a:t>Consensus</a:t>
            </a:r>
            <a:r>
              <a:rPr lang="en-US" dirty="0" smtClean="0"/>
              <a:t>. For a </a:t>
            </a:r>
            <a:r>
              <a:rPr lang="en-US" dirty="0" err="1" smtClean="0"/>
              <a:t>tx</a:t>
            </a:r>
            <a:r>
              <a:rPr lang="en-US" dirty="0" smtClean="0"/>
              <a:t> to be valid, all participants must agree on its validity.</a:t>
            </a:r>
          </a:p>
          <a:p>
            <a:r>
              <a:rPr lang="en-US" b="1" dirty="0" smtClean="0"/>
              <a:t>Provenance</a:t>
            </a:r>
            <a:r>
              <a:rPr lang="en-US" dirty="0" smtClean="0"/>
              <a:t>. Participants know where the asset came from and how its ownership has changed over time.</a:t>
            </a:r>
          </a:p>
          <a:p>
            <a:r>
              <a:rPr lang="en-US" b="1" dirty="0" smtClean="0"/>
              <a:t>Immutability</a:t>
            </a:r>
            <a:r>
              <a:rPr lang="en-US" dirty="0" smtClean="0"/>
              <a:t>.  No one can tamper with a transaction after it’s been recorded to the ledger.  (To reverse </a:t>
            </a:r>
            <a:r>
              <a:rPr lang="en-US" dirty="0" err="1" smtClean="0"/>
              <a:t>tx</a:t>
            </a:r>
            <a:r>
              <a:rPr lang="en-US" dirty="0" smtClean="0"/>
              <a:t>, need new </a:t>
            </a:r>
            <a:r>
              <a:rPr lang="en-US" dirty="0" err="1" smtClean="0"/>
              <a:t>tx</a:t>
            </a:r>
            <a:r>
              <a:rPr lang="en-US" dirty="0" smtClean="0"/>
              <a:t>)</a:t>
            </a:r>
          </a:p>
          <a:p>
            <a:r>
              <a:rPr lang="en-US" b="1" dirty="0" smtClean="0"/>
              <a:t>Finality</a:t>
            </a:r>
            <a:r>
              <a:rPr lang="en-US" dirty="0" smtClean="0"/>
              <a:t>. A single, shared ledger provides one place to go to determine the ownership of an asset or the completion of a transaction</a:t>
            </a:r>
          </a:p>
          <a:p>
            <a:pPr marL="0" indent="0">
              <a:buNone/>
            </a:pPr>
            <a:endParaRPr lang="en-US" dirty="0"/>
          </a:p>
          <a:p>
            <a:pPr marL="0" indent="0">
              <a:buNone/>
            </a:pPr>
            <a:r>
              <a:rPr lang="en-US" sz="1400" dirty="0" smtClean="0"/>
              <a:t>smi-ism: </a:t>
            </a:r>
            <a:r>
              <a:rPr lang="en-US" sz="1400" dirty="0" err="1" smtClean="0"/>
              <a:t>tx</a:t>
            </a:r>
            <a:r>
              <a:rPr lang="en-US" sz="1400" dirty="0" smtClean="0"/>
              <a:t> = transaction</a:t>
            </a:r>
            <a:endParaRPr lang="en-US" sz="1400"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15</a:t>
            </a:fld>
            <a:endParaRPr lang="en-US"/>
          </a:p>
        </p:txBody>
      </p:sp>
    </p:spTree>
    <p:extLst>
      <p:ext uri="{BB962C8B-B14F-4D97-AF65-F5344CB8AC3E}">
        <p14:creationId xmlns:p14="http://schemas.microsoft.com/office/powerpoint/2010/main" val="1012788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Vehicle Leasing Example</a:t>
            </a:r>
            <a:endParaRPr lang="en-US" dirty="0"/>
          </a:p>
        </p:txBody>
      </p:sp>
      <p:sp>
        <p:nvSpPr>
          <p:cNvPr id="7" name="Content Placeholder 6"/>
          <p:cNvSpPr>
            <a:spLocks noGrp="1"/>
          </p:cNvSpPr>
          <p:nvPr>
            <p:ph sz="half" idx="2"/>
          </p:nvPr>
        </p:nvSpPr>
        <p:spPr/>
        <p:txBody>
          <a:bodyPr/>
          <a:lstStyle/>
          <a:p>
            <a:r>
              <a:rPr lang="en-US" dirty="0" smtClean="0"/>
              <a:t>Each party in the leasing network maintains their own ledger</a:t>
            </a:r>
          </a:p>
          <a:p>
            <a:r>
              <a:rPr lang="en-US" dirty="0" smtClean="0"/>
              <a:t>Can take days/weeks to synchronize</a:t>
            </a:r>
          </a:p>
          <a:p>
            <a:pPr marL="0" indent="0">
              <a:buNone/>
            </a:pPr>
            <a:r>
              <a:rPr lang="en-US" dirty="0" smtClean="0"/>
              <a:t>If only…there was a shared ledger that all participants can access, monitor, and analyze the state of a vehicle regardless of its spot in the life cycle</a:t>
            </a:r>
            <a:endParaRPr lang="en-US" dirty="0"/>
          </a:p>
        </p:txBody>
      </p:sp>
      <p:pic>
        <p:nvPicPr>
          <p:cNvPr id="8"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02779" y="2082018"/>
            <a:ext cx="5598001" cy="3671668"/>
          </a:xfrm>
        </p:spPr>
      </p:pic>
      <p:sp>
        <p:nvSpPr>
          <p:cNvPr id="9" name="Footer Placeholder 8"/>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11" name="Slide Number Placeholder 10"/>
          <p:cNvSpPr>
            <a:spLocks noGrp="1"/>
          </p:cNvSpPr>
          <p:nvPr>
            <p:ph type="sldNum" sz="quarter" idx="12"/>
          </p:nvPr>
        </p:nvSpPr>
        <p:spPr/>
        <p:txBody>
          <a:bodyPr/>
          <a:lstStyle/>
          <a:p>
            <a:fld id="{79CBAB71-BA6F-4481-9465-C13E2AA158A8}" type="slidenum">
              <a:rPr lang="en-US" smtClean="0"/>
              <a:t>16</a:t>
            </a:fld>
            <a:endParaRPr lang="en-US"/>
          </a:p>
        </p:txBody>
      </p:sp>
    </p:spTree>
    <p:extLst>
      <p:ext uri="{BB962C8B-B14F-4D97-AF65-F5344CB8AC3E}">
        <p14:creationId xmlns:p14="http://schemas.microsoft.com/office/powerpoint/2010/main" val="1604784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Vehicle Leasing Example – Using </a:t>
            </a:r>
            <a:r>
              <a:rPr lang="en-US" dirty="0" err="1" smtClean="0"/>
              <a:t>Blockchain</a:t>
            </a:r>
            <a:endParaRPr lang="en-US" dirty="0"/>
          </a:p>
        </p:txBody>
      </p:sp>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76544" y="2039816"/>
            <a:ext cx="5646341" cy="3882682"/>
          </a:xfrm>
        </p:spPr>
      </p:pic>
      <p:sp>
        <p:nvSpPr>
          <p:cNvPr id="4" name="Content Placeholder 3"/>
          <p:cNvSpPr>
            <a:spLocks noGrp="1"/>
          </p:cNvSpPr>
          <p:nvPr>
            <p:ph sz="half" idx="2"/>
          </p:nvPr>
        </p:nvSpPr>
        <p:spPr/>
        <p:txBody>
          <a:bodyPr>
            <a:normAutofit fontScale="92500" lnSpcReduction="20000"/>
          </a:bodyPr>
          <a:lstStyle/>
          <a:p>
            <a:r>
              <a:rPr lang="en-US" dirty="0" smtClean="0"/>
              <a:t>Regulator creates new vehicle, transfers to manufacturer</a:t>
            </a:r>
          </a:p>
          <a:p>
            <a:r>
              <a:rPr lang="en-US" dirty="0" err="1" smtClean="0"/>
              <a:t>Mfgr</a:t>
            </a:r>
            <a:r>
              <a:rPr lang="en-US" dirty="0" smtClean="0"/>
              <a:t> adds vehicle info used for P&amp;S contract</a:t>
            </a:r>
          </a:p>
          <a:p>
            <a:r>
              <a:rPr lang="en-US" dirty="0" smtClean="0"/>
              <a:t>Dealer can see new stock availability</a:t>
            </a:r>
          </a:p>
          <a:p>
            <a:r>
              <a:rPr lang="en-US" dirty="0" smtClean="0"/>
              <a:t>Lessor can see dealer’s inventory</a:t>
            </a:r>
          </a:p>
          <a:p>
            <a:r>
              <a:rPr lang="en-US" dirty="0" smtClean="0"/>
              <a:t>Lessee can see cars available for lease and can execute lease agreement</a:t>
            </a:r>
          </a:p>
          <a:p>
            <a:r>
              <a:rPr lang="en-US" dirty="0" smtClean="0"/>
              <a:t>Lessor/lessee repeats</a:t>
            </a:r>
          </a:p>
          <a:p>
            <a:r>
              <a:rPr lang="en-US" dirty="0" smtClean="0"/>
              <a:t>Retire vehicle</a:t>
            </a:r>
            <a:endParaRPr lang="en-US" dirty="0"/>
          </a:p>
        </p:txBody>
      </p:sp>
      <p:sp>
        <p:nvSpPr>
          <p:cNvPr id="6" name="Footer Placeholder 5"/>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8" name="Slide Number Placeholder 7"/>
          <p:cNvSpPr>
            <a:spLocks noGrp="1"/>
          </p:cNvSpPr>
          <p:nvPr>
            <p:ph type="sldNum" sz="quarter" idx="12"/>
          </p:nvPr>
        </p:nvSpPr>
        <p:spPr/>
        <p:txBody>
          <a:bodyPr/>
          <a:lstStyle/>
          <a:p>
            <a:fld id="{79CBAB71-BA6F-4481-9465-C13E2AA158A8}" type="slidenum">
              <a:rPr lang="en-US" smtClean="0"/>
              <a:t>17</a:t>
            </a:fld>
            <a:endParaRPr lang="en-US"/>
          </a:p>
        </p:txBody>
      </p:sp>
    </p:spTree>
    <p:extLst>
      <p:ext uri="{BB962C8B-B14F-4D97-AF65-F5344CB8AC3E}">
        <p14:creationId xmlns:p14="http://schemas.microsoft.com/office/powerpoint/2010/main" val="118331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r>
              <a:rPr lang="en-US" dirty="0" smtClean="0"/>
              <a:t> Key Benefits</a:t>
            </a:r>
            <a:endParaRPr lang="en-US" dirty="0"/>
          </a:p>
        </p:txBody>
      </p:sp>
      <p:sp>
        <p:nvSpPr>
          <p:cNvPr id="3" name="Content Placeholder 2"/>
          <p:cNvSpPr>
            <a:spLocks noGrp="1"/>
          </p:cNvSpPr>
          <p:nvPr>
            <p:ph idx="1"/>
          </p:nvPr>
        </p:nvSpPr>
        <p:spPr/>
        <p:txBody>
          <a:bodyPr>
            <a:normAutofit/>
          </a:bodyPr>
          <a:lstStyle/>
          <a:p>
            <a:r>
              <a:rPr lang="en-US" b="1" dirty="0" smtClean="0"/>
              <a:t>Time savings</a:t>
            </a:r>
            <a:r>
              <a:rPr lang="en-US" dirty="0" smtClean="0"/>
              <a:t>. </a:t>
            </a:r>
            <a:r>
              <a:rPr lang="en-US" dirty="0" err="1" smtClean="0"/>
              <a:t>Tx</a:t>
            </a:r>
            <a:r>
              <a:rPr lang="en-US" dirty="0" smtClean="0"/>
              <a:t> times go from days to minutes. Settlement is faster as there’s no central authority.</a:t>
            </a:r>
          </a:p>
          <a:p>
            <a:r>
              <a:rPr lang="en-US" b="1" dirty="0" smtClean="0"/>
              <a:t>Cost savings</a:t>
            </a:r>
            <a:r>
              <a:rPr lang="en-US" dirty="0" smtClean="0"/>
              <a:t>. </a:t>
            </a:r>
          </a:p>
          <a:p>
            <a:pPr lvl="1"/>
            <a:r>
              <a:rPr lang="en-US" dirty="0" smtClean="0"/>
              <a:t>Network is self-policed hence no oversight. </a:t>
            </a:r>
          </a:p>
          <a:p>
            <a:pPr lvl="1"/>
            <a:r>
              <a:rPr lang="en-US" dirty="0" smtClean="0"/>
              <a:t>Intermediaries are reduced as participants exchange items directly.</a:t>
            </a:r>
          </a:p>
          <a:p>
            <a:pPr lvl="1"/>
            <a:r>
              <a:rPr lang="en-US" dirty="0" smtClean="0"/>
              <a:t>Duplication of effort is eliminated as all participants have access to shared ledger.</a:t>
            </a:r>
          </a:p>
          <a:p>
            <a:r>
              <a:rPr lang="en-US" b="1" dirty="0" smtClean="0"/>
              <a:t>Tighter security</a:t>
            </a:r>
            <a:r>
              <a:rPr lang="en-US" dirty="0" smtClean="0"/>
              <a:t>.  </a:t>
            </a:r>
            <a:r>
              <a:rPr lang="en-US" dirty="0" err="1" smtClean="0"/>
              <a:t>Blockchain</a:t>
            </a:r>
            <a:r>
              <a:rPr lang="en-US" dirty="0" smtClean="0"/>
              <a:t> security features protect against tampering, fraud, cybercrime. Digital signatures provide proof that members are who they say they are.</a:t>
            </a: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18</a:t>
            </a:fld>
            <a:endParaRPr lang="en-US"/>
          </a:p>
        </p:txBody>
      </p:sp>
    </p:spTree>
    <p:extLst>
      <p:ext uri="{BB962C8B-B14F-4D97-AF65-F5344CB8AC3E}">
        <p14:creationId xmlns:p14="http://schemas.microsoft.com/office/powerpoint/2010/main" val="535274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Tangent</a:t>
            </a:r>
            <a:r>
              <a:rPr lang="en-US" dirty="0" smtClean="0"/>
              <a:t/>
            </a:r>
            <a:br>
              <a:rPr lang="en-US" dirty="0" smtClean="0"/>
            </a:br>
            <a:r>
              <a:rPr lang="en-US" dirty="0" smtClean="0"/>
              <a:t>Alternative to </a:t>
            </a:r>
            <a:r>
              <a:rPr lang="en-US" dirty="0" err="1" smtClean="0"/>
              <a:t>Blockchain</a:t>
            </a:r>
            <a:r>
              <a:rPr lang="en-US" dirty="0" smtClean="0"/>
              <a:t> in Healthcare - DHT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Distributed </a:t>
            </a:r>
            <a:r>
              <a:rPr lang="en-US" dirty="0"/>
              <a:t>Hash Tables are a form of a distributed database that can store and retrieve information associated with a key in a network of peer nodes that can join and leave the network at any time. </a:t>
            </a:r>
            <a:endParaRPr lang="en-US" dirty="0" smtClean="0"/>
          </a:p>
          <a:p>
            <a:r>
              <a:rPr lang="en-US" dirty="0" smtClean="0"/>
              <a:t>The </a:t>
            </a:r>
            <a:r>
              <a:rPr lang="en-US" dirty="0"/>
              <a:t>nodes coordinate among themselves to balance and store data in the network without any central coordinating party. </a:t>
            </a:r>
            <a:endParaRPr lang="en-US" dirty="0" smtClean="0"/>
          </a:p>
          <a:p>
            <a:r>
              <a:rPr lang="en-US" dirty="0" smtClean="0"/>
              <a:t>Distributed </a:t>
            </a:r>
            <a:r>
              <a:rPr lang="en-US" dirty="0"/>
              <a:t>Hash Tables are both fault tolerant and resilient when key/value pairs are replicated. </a:t>
            </a:r>
            <a:endParaRPr lang="en-US" dirty="0" smtClean="0"/>
          </a:p>
          <a:p>
            <a:r>
              <a:rPr lang="en-US" dirty="0" smtClean="0"/>
              <a:t>The </a:t>
            </a:r>
            <a:r>
              <a:rPr lang="en-US" dirty="0"/>
              <a:t>ability to distribute data among the peers is in strong contrast to the </a:t>
            </a:r>
            <a:r>
              <a:rPr lang="en-US" dirty="0" err="1"/>
              <a:t>Blockchain</a:t>
            </a:r>
            <a:r>
              <a:rPr lang="en-US" dirty="0"/>
              <a:t> model in which every node has a copy of the entire ledger. </a:t>
            </a:r>
            <a:r>
              <a:rPr lang="en-US" dirty="0" smtClean="0"/>
              <a:t/>
            </a:r>
            <a:br>
              <a:rPr lang="en-US" dirty="0" smtClean="0"/>
            </a:br>
            <a:r>
              <a:rPr lang="en-US" dirty="0" smtClean="0"/>
              <a:t>This </a:t>
            </a:r>
            <a:r>
              <a:rPr lang="en-US" dirty="0"/>
              <a:t>is a critical distinction and could allow for the ability to move health records out of the silos of the </a:t>
            </a:r>
            <a:r>
              <a:rPr lang="en-US" dirty="0" smtClean="0"/>
              <a:t>EHR (electronic health record) systems into a centrally-governed database.</a:t>
            </a:r>
          </a:p>
          <a:p>
            <a:pPr marL="0" indent="0">
              <a:buNone/>
            </a:pPr>
            <a:r>
              <a:rPr lang="en-US" dirty="0" smtClean="0"/>
              <a:t>(DHT </a:t>
            </a:r>
            <a:r>
              <a:rPr lang="en-US" dirty="0"/>
              <a:t>originally motivated by P2P systems like </a:t>
            </a:r>
            <a:r>
              <a:rPr lang="en-US" dirty="0" err="1"/>
              <a:t>BitTorrent</a:t>
            </a:r>
            <a:r>
              <a:rPr lang="en-US" dirty="0"/>
              <a:t> and Napster</a:t>
            </a:r>
            <a:r>
              <a:rPr lang="en-US" dirty="0" smtClean="0"/>
              <a:t>.)</a:t>
            </a:r>
            <a:endParaRPr lang="en-US" dirty="0"/>
          </a:p>
          <a:p>
            <a:pPr marL="0" indent="0">
              <a:buNone/>
            </a:pPr>
            <a:r>
              <a:rPr lang="en-US" sz="1500" dirty="0" smtClean="0">
                <a:hlinkClick r:id="rId2"/>
              </a:rPr>
              <a:t>https</a:t>
            </a:r>
            <a:r>
              <a:rPr lang="en-US" sz="1500" dirty="0">
                <a:hlinkClick r:id="rId2"/>
              </a:rPr>
              <a:t>://medium.com/@</a:t>
            </a:r>
            <a:r>
              <a:rPr lang="en-US" sz="1500" dirty="0" smtClean="0">
                <a:hlinkClick r:id="rId2"/>
              </a:rPr>
              <a:t>michael.dufel_10220/distributed-hash-tables-and-why-they-are-better-than-blockchain-for-exchanging-health-records-d469534cc2a5</a:t>
            </a:r>
            <a:endParaRPr lang="en-US" sz="1500" dirty="0" smtClean="0"/>
          </a:p>
          <a:p>
            <a:pPr marL="0" indent="0">
              <a:buNone/>
            </a:pPr>
            <a:r>
              <a:rPr lang="en-US" sz="1500" dirty="0">
                <a:hlinkClick r:id="rId3"/>
              </a:rPr>
              <a:t>https://</a:t>
            </a:r>
            <a:r>
              <a:rPr lang="en-US" sz="1500" dirty="0" smtClean="0">
                <a:hlinkClick r:id="rId3"/>
              </a:rPr>
              <a:t>en.wikipedia.org/wiki/Distributed_hash_table</a:t>
            </a:r>
            <a:r>
              <a:rPr lang="en-US" sz="1500" dirty="0" smtClean="0"/>
              <a:t> </a:t>
            </a:r>
            <a:endParaRPr lang="en-US" sz="1500" dirty="0"/>
          </a:p>
        </p:txBody>
      </p:sp>
      <p:sp>
        <p:nvSpPr>
          <p:cNvPr id="4" name="Slide Number Placeholder 3"/>
          <p:cNvSpPr>
            <a:spLocks noGrp="1"/>
          </p:cNvSpPr>
          <p:nvPr>
            <p:ph type="sldNum" sz="quarter" idx="12"/>
          </p:nvPr>
        </p:nvSpPr>
        <p:spPr/>
        <p:txBody>
          <a:bodyPr/>
          <a:lstStyle/>
          <a:p>
            <a:fld id="{79CBAB71-BA6F-4481-9465-C13E2AA158A8}" type="slidenum">
              <a:rPr lang="en-US" smtClean="0"/>
              <a:t>19</a:t>
            </a:fld>
            <a:endParaRPr lang="en-US"/>
          </a:p>
        </p:txBody>
      </p:sp>
    </p:spTree>
    <p:extLst>
      <p:ext uri="{BB962C8B-B14F-4D97-AF65-F5344CB8AC3E}">
        <p14:creationId xmlns:p14="http://schemas.microsoft.com/office/powerpoint/2010/main" val="1810474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start with a video overview of </a:t>
            </a:r>
            <a:r>
              <a:rPr lang="en-US" dirty="0" err="1" smtClean="0"/>
              <a:t>Blockchain</a:t>
            </a:r>
            <a:endParaRPr lang="en-US" dirty="0"/>
          </a:p>
        </p:txBody>
      </p:sp>
      <p:sp>
        <p:nvSpPr>
          <p:cNvPr id="3" name="Content Placeholder 2"/>
          <p:cNvSpPr>
            <a:spLocks noGrp="1"/>
          </p:cNvSpPr>
          <p:nvPr>
            <p:ph idx="1"/>
          </p:nvPr>
        </p:nvSpPr>
        <p:spPr/>
        <p:txBody>
          <a:bodyPr/>
          <a:lstStyle/>
          <a:p>
            <a:r>
              <a:rPr lang="en-US" dirty="0" err="1" smtClean="0"/>
              <a:t>zdnet</a:t>
            </a:r>
            <a:r>
              <a:rPr lang="en-US" dirty="0" smtClean="0"/>
              <a:t> – 60 seconds</a:t>
            </a:r>
            <a:endParaRPr lang="en-US" dirty="0"/>
          </a:p>
        </p:txBody>
      </p:sp>
      <p:sp>
        <p:nvSpPr>
          <p:cNvPr id="6" name="Slide Number Placeholder 5"/>
          <p:cNvSpPr>
            <a:spLocks noGrp="1"/>
          </p:cNvSpPr>
          <p:nvPr>
            <p:ph type="sldNum" sz="quarter" idx="12"/>
          </p:nvPr>
        </p:nvSpPr>
        <p:spPr/>
        <p:txBody>
          <a:bodyPr/>
          <a:lstStyle/>
          <a:p>
            <a:fld id="{79CBAB71-BA6F-4481-9465-C13E2AA158A8}" type="slidenum">
              <a:rPr lang="en-US" smtClean="0"/>
              <a:t>2</a:t>
            </a:fld>
            <a:endParaRPr lang="en-US"/>
          </a:p>
        </p:txBody>
      </p:sp>
    </p:spTree>
    <p:extLst>
      <p:ext uri="{BB962C8B-B14F-4D97-AF65-F5344CB8AC3E}">
        <p14:creationId xmlns:p14="http://schemas.microsoft.com/office/powerpoint/2010/main" val="1320650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Tangent</a:t>
            </a:r>
            <a:r>
              <a:rPr lang="en-US" dirty="0" smtClean="0"/>
              <a:t/>
            </a:r>
            <a:br>
              <a:rPr lang="en-US" dirty="0" smtClean="0"/>
            </a:br>
            <a:r>
              <a:rPr lang="en-US" dirty="0" smtClean="0"/>
              <a:t>Security in </a:t>
            </a:r>
            <a:r>
              <a:rPr lang="en-US" dirty="0" err="1" smtClean="0"/>
              <a:t>Blockchains</a:t>
            </a:r>
            <a:r>
              <a:rPr lang="en-US" dirty="0" smtClean="0"/>
              <a:t> vs DHTs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Blockchain</a:t>
            </a:r>
            <a:r>
              <a:rPr lang="en-US" dirty="0" smtClean="0"/>
              <a:t>: nodes must store entire database to maintain security</a:t>
            </a:r>
          </a:p>
          <a:p>
            <a:pPr lvl="1"/>
            <a:r>
              <a:rPr lang="en-US" dirty="0" smtClean="0"/>
              <a:t>not practical to store patient records in </a:t>
            </a:r>
            <a:r>
              <a:rPr lang="en-US" dirty="0" err="1" smtClean="0"/>
              <a:t>blockchain</a:t>
            </a:r>
            <a:r>
              <a:rPr lang="en-US" dirty="0" smtClean="0"/>
              <a:t> given amount of data</a:t>
            </a:r>
          </a:p>
          <a:p>
            <a:pPr lvl="1"/>
            <a:r>
              <a:rPr lang="en-US" dirty="0" smtClean="0"/>
              <a:t>security risk – compromise a single </a:t>
            </a:r>
            <a:r>
              <a:rPr lang="en-US" dirty="0" err="1" smtClean="0"/>
              <a:t>blockchain</a:t>
            </a:r>
            <a:r>
              <a:rPr lang="en-US" dirty="0" smtClean="0"/>
              <a:t> node would be massive breach</a:t>
            </a:r>
          </a:p>
          <a:p>
            <a:pPr lvl="1"/>
            <a:r>
              <a:rPr lang="en-US" dirty="0" smtClean="0"/>
              <a:t>so must encrypt health data in </a:t>
            </a:r>
            <a:r>
              <a:rPr lang="en-US" dirty="0" err="1" smtClean="0"/>
              <a:t>blockchain</a:t>
            </a:r>
            <a:r>
              <a:rPr lang="en-US" dirty="0" smtClean="0"/>
              <a:t> – emergency access might be an issue</a:t>
            </a:r>
          </a:p>
          <a:p>
            <a:pPr lvl="1"/>
            <a:r>
              <a:rPr lang="en-US" dirty="0" err="1" smtClean="0"/>
              <a:t>blockchain</a:t>
            </a:r>
            <a:r>
              <a:rPr lang="en-US" dirty="0" smtClean="0"/>
              <a:t> used in healthcare is limited to storing hashes and locations of patient records stored elsewhere</a:t>
            </a:r>
          </a:p>
          <a:p>
            <a:pPr lvl="1"/>
            <a:r>
              <a:rPr lang="en-US" dirty="0" smtClean="0"/>
              <a:t>if store patient data in </a:t>
            </a:r>
            <a:r>
              <a:rPr lang="en-US" dirty="0" err="1" smtClean="0"/>
              <a:t>blockchain</a:t>
            </a:r>
            <a:r>
              <a:rPr lang="en-US" dirty="0" smtClean="0"/>
              <a:t>, you have scalability problems and security concerns</a:t>
            </a:r>
          </a:p>
          <a:p>
            <a:r>
              <a:rPr lang="en-US" dirty="0" smtClean="0"/>
              <a:t>DHT - data isn’t stored in the nodes</a:t>
            </a:r>
          </a:p>
          <a:p>
            <a:pPr lvl="1"/>
            <a:r>
              <a:rPr lang="en-US" dirty="0" smtClean="0"/>
              <a:t>links to data stored on nodes, patient data stored in database centrally governed by a consortium.</a:t>
            </a:r>
          </a:p>
          <a:p>
            <a:pPr lvl="1"/>
            <a:r>
              <a:rPr lang="en-US" dirty="0" smtClean="0"/>
              <a:t>Data is available even if MD goes out of business or loses patient data</a:t>
            </a:r>
          </a:p>
        </p:txBody>
      </p:sp>
      <p:sp>
        <p:nvSpPr>
          <p:cNvPr id="4" name="Slide Number Placeholder 3"/>
          <p:cNvSpPr>
            <a:spLocks noGrp="1"/>
          </p:cNvSpPr>
          <p:nvPr>
            <p:ph type="sldNum" sz="quarter" idx="12"/>
          </p:nvPr>
        </p:nvSpPr>
        <p:spPr/>
        <p:txBody>
          <a:bodyPr/>
          <a:lstStyle/>
          <a:p>
            <a:fld id="{79CBAB71-BA6F-4481-9465-C13E2AA158A8}" type="slidenum">
              <a:rPr lang="en-US" smtClean="0"/>
              <a:t>20</a:t>
            </a:fld>
            <a:endParaRPr lang="en-US"/>
          </a:p>
        </p:txBody>
      </p:sp>
    </p:spTree>
    <p:extLst>
      <p:ext uri="{BB962C8B-B14F-4D97-AF65-F5344CB8AC3E}">
        <p14:creationId xmlns:p14="http://schemas.microsoft.com/office/powerpoint/2010/main" val="2507105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Blockchains</a:t>
            </a:r>
            <a:r>
              <a:rPr lang="en-US" dirty="0" smtClean="0"/>
              <a:t> in Business --</a:t>
            </a:r>
            <a:br>
              <a:rPr lang="en-US" dirty="0" smtClean="0"/>
            </a:br>
            <a:r>
              <a:rPr lang="en-US" dirty="0" smtClean="0"/>
              <a:t>Permissioned Networks</a:t>
            </a:r>
            <a:endParaRPr lang="en-US" dirty="0"/>
          </a:p>
        </p:txBody>
      </p:sp>
      <p:sp>
        <p:nvSpPr>
          <p:cNvPr id="3" name="Content Placeholder 2"/>
          <p:cNvSpPr>
            <a:spLocks noGrp="1"/>
          </p:cNvSpPr>
          <p:nvPr>
            <p:ph idx="1"/>
          </p:nvPr>
        </p:nvSpPr>
        <p:spPr/>
        <p:txBody>
          <a:bodyPr/>
          <a:lstStyle/>
          <a:p>
            <a:r>
              <a:rPr lang="en-US" b="1" dirty="0" smtClean="0"/>
              <a:t>Enhanced privacy</a:t>
            </a:r>
            <a:r>
              <a:rPr lang="en-US" dirty="0" smtClean="0"/>
              <a:t>. Use of IDs and permissions allow limiting which </a:t>
            </a:r>
            <a:r>
              <a:rPr lang="en-US" dirty="0" err="1" smtClean="0"/>
              <a:t>tx</a:t>
            </a:r>
            <a:r>
              <a:rPr lang="en-US" dirty="0" smtClean="0"/>
              <a:t> details other participants can view.  </a:t>
            </a:r>
          </a:p>
          <a:p>
            <a:r>
              <a:rPr lang="en-US" b="1" dirty="0" smtClean="0"/>
              <a:t>Improved auditability</a:t>
            </a:r>
            <a:r>
              <a:rPr lang="en-US" dirty="0" smtClean="0"/>
              <a:t>. Shared ledger serving as a single source of truth improves ability to monitor and audit transactions</a:t>
            </a:r>
          </a:p>
          <a:p>
            <a:r>
              <a:rPr lang="en-US" b="1" dirty="0" smtClean="0"/>
              <a:t>Increased operational efficiency</a:t>
            </a:r>
            <a:r>
              <a:rPr lang="en-US" dirty="0" smtClean="0"/>
              <a:t>. Digitization of assets streamlines transfer of ownership.</a:t>
            </a: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21</a:t>
            </a:fld>
            <a:endParaRPr lang="en-US"/>
          </a:p>
        </p:txBody>
      </p:sp>
    </p:spTree>
    <p:extLst>
      <p:ext uri="{BB962C8B-B14F-4D97-AF65-F5344CB8AC3E}">
        <p14:creationId xmlns:p14="http://schemas.microsoft.com/office/powerpoint/2010/main" val="4254951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r>
              <a:rPr lang="en-US" dirty="0" smtClean="0"/>
              <a:t> – Building Trust</a:t>
            </a:r>
            <a:endParaRPr lang="en-US" dirty="0"/>
          </a:p>
        </p:txBody>
      </p:sp>
      <p:sp>
        <p:nvSpPr>
          <p:cNvPr id="3" name="Content Placeholder 2"/>
          <p:cNvSpPr>
            <a:spLocks noGrp="1"/>
          </p:cNvSpPr>
          <p:nvPr>
            <p:ph idx="1"/>
          </p:nvPr>
        </p:nvSpPr>
        <p:spPr/>
        <p:txBody>
          <a:bodyPr/>
          <a:lstStyle/>
          <a:p>
            <a:r>
              <a:rPr lang="en-US" dirty="0" smtClean="0"/>
              <a:t>Distributed and sustainable. Ledger is shared, thus not controlled/owned by any single organization</a:t>
            </a:r>
          </a:p>
          <a:p>
            <a:r>
              <a:rPr lang="en-US" dirty="0" smtClean="0"/>
              <a:t>Secure, private, indelible. </a:t>
            </a:r>
          </a:p>
          <a:p>
            <a:r>
              <a:rPr lang="en-US" dirty="0" smtClean="0"/>
              <a:t>Transparent and auditable</a:t>
            </a:r>
          </a:p>
          <a:p>
            <a:r>
              <a:rPr lang="en-US" dirty="0" smtClean="0"/>
              <a:t>Consensus-based and transactional</a:t>
            </a:r>
          </a:p>
          <a:p>
            <a:r>
              <a:rPr lang="en-US" dirty="0" smtClean="0"/>
              <a:t>Orchestrated and flexible</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22</a:t>
            </a:fld>
            <a:endParaRPr lang="en-US"/>
          </a:p>
        </p:txBody>
      </p:sp>
    </p:spTree>
    <p:extLst>
      <p:ext uri="{BB962C8B-B14F-4D97-AF65-F5344CB8AC3E}">
        <p14:creationId xmlns:p14="http://schemas.microsoft.com/office/powerpoint/2010/main" val="2096320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Hashing Essential Component to </a:t>
            </a:r>
            <a:r>
              <a:rPr lang="en-US" dirty="0" err="1" smtClean="0"/>
              <a:t>Blockchain</a:t>
            </a:r>
            <a:r>
              <a:rPr lang="en-US" dirty="0" smtClean="0"/>
              <a:t> </a:t>
            </a:r>
            <a:r>
              <a:rPr lang="en-US" sz="2000" dirty="0" smtClean="0"/>
              <a:t>MD5 as an example</a:t>
            </a:r>
            <a:endParaRPr lang="en-US" sz="2000" dirty="0"/>
          </a:p>
        </p:txBody>
      </p:sp>
      <p:sp>
        <p:nvSpPr>
          <p:cNvPr id="4" name="Content Placeholder 3"/>
          <p:cNvSpPr>
            <a:spLocks noGrp="1"/>
          </p:cNvSpPr>
          <p:nvPr>
            <p:ph sz="half" idx="1"/>
          </p:nvPr>
        </p:nvSpPr>
        <p:spPr/>
        <p:txBody>
          <a:bodyPr>
            <a:normAutofit fontScale="85000" lnSpcReduction="20000"/>
          </a:bodyPr>
          <a:lstStyle/>
          <a:p>
            <a:r>
              <a:rPr lang="en-US" dirty="0" smtClean="0"/>
              <a:t>One-way cryptologic function</a:t>
            </a:r>
          </a:p>
          <a:p>
            <a:r>
              <a:rPr lang="en-US" dirty="0" smtClean="0"/>
              <a:t>Process to compute hash is complex. </a:t>
            </a:r>
          </a:p>
          <a:p>
            <a:r>
              <a:rPr lang="en-US" dirty="0" smtClean="0"/>
              <a:t>Computationally efficient</a:t>
            </a:r>
          </a:p>
          <a:p>
            <a:r>
              <a:rPr lang="en-US" dirty="0" smtClean="0"/>
              <a:t>Collision resistant</a:t>
            </a:r>
          </a:p>
          <a:p>
            <a:pPr lvl="1"/>
            <a:r>
              <a:rPr lang="en-US" dirty="0" smtClean="0"/>
              <a:t>Impossible for attacker to generate a message equal to a specific hash value</a:t>
            </a:r>
          </a:p>
          <a:p>
            <a:pPr lvl="1"/>
            <a:r>
              <a:rPr lang="en-US" dirty="0" smtClean="0"/>
              <a:t>Impossible for an attacker to create two messages producing the same hash value</a:t>
            </a:r>
          </a:p>
          <a:p>
            <a:r>
              <a:rPr lang="en-US" dirty="0" smtClean="0"/>
              <a:t>Information hiding</a:t>
            </a:r>
          </a:p>
          <a:p>
            <a:r>
              <a:rPr lang="en-US" dirty="0" smtClean="0"/>
              <a:t>Random looking</a:t>
            </a:r>
          </a:p>
          <a:p>
            <a:pPr marL="0" indent="0">
              <a:buNone/>
            </a:pPr>
            <a:r>
              <a:rPr lang="en-US" sz="1600" dirty="0" smtClean="0">
                <a:hlinkClick r:id="rId3"/>
              </a:rPr>
              <a:t>https://searchsecurity.techtarget.com/definition/MD5</a:t>
            </a:r>
            <a:r>
              <a:rPr lang="en-US" sz="1600" dirty="0" smtClean="0"/>
              <a:t> </a:t>
            </a:r>
          </a:p>
          <a:p>
            <a:pPr marL="0" indent="0">
              <a:buNone/>
            </a:pPr>
            <a:r>
              <a:rPr lang="en-US" sz="1600" dirty="0" smtClean="0">
                <a:hlinkClick r:id="rId4"/>
              </a:rPr>
              <a:t>https://www.khanacademy.org/economics-finance-domain/core-finance/money-and-banking/bitcoin/v/bitcoin-cryptographic-hash-function</a:t>
            </a:r>
            <a:r>
              <a:rPr lang="en-US" sz="1600" dirty="0" smtClean="0"/>
              <a:t> </a:t>
            </a:r>
            <a:endParaRPr lang="en-US" sz="1600" dirty="0"/>
          </a:p>
        </p:txBody>
      </p:sp>
      <p:pic>
        <p:nvPicPr>
          <p:cNvPr id="6" name="Content Placeholder 5"/>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6172200" y="1911198"/>
            <a:ext cx="5181600" cy="4180191"/>
          </a:xfrm>
        </p:spPr>
      </p:pic>
      <p:sp>
        <p:nvSpPr>
          <p:cNvPr id="7" name="Footer Placeholder 6"/>
          <p:cNvSpPr>
            <a:spLocks noGrp="1"/>
          </p:cNvSpPr>
          <p:nvPr>
            <p:ph type="ftr" sz="quarter" idx="11"/>
          </p:nvPr>
        </p:nvSpPr>
        <p:spPr>
          <a:xfrm>
            <a:off x="838200" y="6356350"/>
            <a:ext cx="10515600" cy="365125"/>
          </a:xfrm>
        </p:spPr>
        <p:txBody>
          <a:bodyPr/>
          <a:lstStyle/>
          <a:p>
            <a:r>
              <a:rPr lang="en-US" smtClean="0"/>
              <a:t>https://searchsecurity.techtarget.com/definition/MD5 &amp; https://www.khanacademy.org/economics-finance-domain/core-finance/money-and-banking/bitcoin/v/bitcoin-cryptographic-hash-function </a:t>
            </a:r>
            <a:endParaRPr lang="en-US" dirty="0"/>
          </a:p>
        </p:txBody>
      </p:sp>
      <p:sp>
        <p:nvSpPr>
          <p:cNvPr id="9" name="Slide Number Placeholder 8"/>
          <p:cNvSpPr>
            <a:spLocks noGrp="1"/>
          </p:cNvSpPr>
          <p:nvPr>
            <p:ph type="sldNum" sz="quarter" idx="12"/>
          </p:nvPr>
        </p:nvSpPr>
        <p:spPr/>
        <p:txBody>
          <a:bodyPr/>
          <a:lstStyle/>
          <a:p>
            <a:fld id="{79CBAB71-BA6F-4481-9465-C13E2AA158A8}" type="slidenum">
              <a:rPr lang="en-US" smtClean="0"/>
              <a:t>23</a:t>
            </a:fld>
            <a:endParaRPr lang="en-US"/>
          </a:p>
        </p:txBody>
      </p:sp>
    </p:spTree>
    <p:extLst>
      <p:ext uri="{BB962C8B-B14F-4D97-AF65-F5344CB8AC3E}">
        <p14:creationId xmlns:p14="http://schemas.microsoft.com/office/powerpoint/2010/main" val="2455811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r>
              <a:rPr lang="en-US" dirty="0" smtClean="0"/>
              <a:t> Hash and Signatures</a:t>
            </a:r>
            <a:endParaRPr lang="en-US" dirty="0"/>
          </a:p>
        </p:txBody>
      </p:sp>
      <p:sp>
        <p:nvSpPr>
          <p:cNvPr id="5" name="Content Placeholder 4"/>
          <p:cNvSpPr>
            <a:spLocks noGrp="1"/>
          </p:cNvSpPr>
          <p:nvPr>
            <p:ph idx="1"/>
          </p:nvPr>
        </p:nvSpPr>
        <p:spPr/>
        <p:txBody>
          <a:bodyPr/>
          <a:lstStyle/>
          <a:p>
            <a:r>
              <a:rPr lang="en-US" dirty="0" smtClean="0"/>
              <a:t>Video: What is Hashing &amp; Digital Signature in The </a:t>
            </a:r>
            <a:r>
              <a:rPr lang="en-US" dirty="0" err="1" smtClean="0"/>
              <a:t>Blockchain</a:t>
            </a:r>
            <a:endParaRPr lang="en-US" dirty="0" smtClean="0"/>
          </a:p>
          <a:p>
            <a:endParaRPr lang="en-US" dirty="0"/>
          </a:p>
          <a:p>
            <a:pPr marL="0" indent="0">
              <a:buNone/>
            </a:pPr>
            <a:r>
              <a:rPr lang="en-US" dirty="0" smtClean="0"/>
              <a:t>Digression</a:t>
            </a:r>
          </a:p>
          <a:p>
            <a:pPr marL="0" indent="0">
              <a:buNone/>
            </a:pPr>
            <a:r>
              <a:rPr lang="en-US" dirty="0" smtClean="0"/>
              <a:t>How many bitcoin transactions in last 24 hours?  What do they look like?</a:t>
            </a:r>
          </a:p>
          <a:p>
            <a:pPr marL="0" indent="0">
              <a:buNone/>
            </a:pPr>
            <a:r>
              <a:rPr lang="en-US" dirty="0"/>
              <a:t>https://www.blockchain.com/explorer</a:t>
            </a:r>
          </a:p>
        </p:txBody>
      </p:sp>
      <p:sp>
        <p:nvSpPr>
          <p:cNvPr id="6" name="Slide Number Placeholder 5"/>
          <p:cNvSpPr>
            <a:spLocks noGrp="1"/>
          </p:cNvSpPr>
          <p:nvPr>
            <p:ph type="sldNum" sz="quarter" idx="12"/>
          </p:nvPr>
        </p:nvSpPr>
        <p:spPr/>
        <p:txBody>
          <a:bodyPr/>
          <a:lstStyle/>
          <a:p>
            <a:fld id="{79CBAB71-BA6F-4481-9465-C13E2AA158A8}" type="slidenum">
              <a:rPr lang="en-US" smtClean="0"/>
              <a:t>24</a:t>
            </a:fld>
            <a:endParaRPr lang="en-US"/>
          </a:p>
        </p:txBody>
      </p:sp>
    </p:spTree>
    <p:extLst>
      <p:ext uri="{BB962C8B-B14F-4D97-AF65-F5344CB8AC3E}">
        <p14:creationId xmlns:p14="http://schemas.microsoft.com/office/powerpoint/2010/main" val="3198557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t>
            </a:r>
            <a:r>
              <a:rPr lang="en-US" dirty="0" err="1" smtClean="0"/>
              <a:t>Blockchain</a:t>
            </a:r>
            <a:r>
              <a:rPr lang="en-US" dirty="0" smtClean="0"/>
              <a:t> Work?</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Called “</a:t>
            </a:r>
            <a:r>
              <a:rPr lang="en-US" dirty="0" err="1" smtClean="0"/>
              <a:t>Blockchain</a:t>
            </a:r>
            <a:r>
              <a:rPr lang="en-US" dirty="0" smtClean="0"/>
              <a:t>” based on how data is stored, in </a:t>
            </a:r>
            <a:r>
              <a:rPr lang="en-US" i="1" dirty="0" smtClean="0"/>
              <a:t>blocks</a:t>
            </a:r>
            <a:r>
              <a:rPr lang="en-US" dirty="0" smtClean="0"/>
              <a:t> that are linked together to form a </a:t>
            </a:r>
            <a:r>
              <a:rPr lang="en-US" i="1" dirty="0" smtClean="0"/>
              <a:t>chain</a:t>
            </a:r>
            <a:r>
              <a:rPr lang="en-US" dirty="0" smtClean="0"/>
              <a:t>.</a:t>
            </a:r>
          </a:p>
          <a:p>
            <a:r>
              <a:rPr lang="en-US" dirty="0" smtClean="0"/>
              <a:t>As number of </a:t>
            </a:r>
            <a:r>
              <a:rPr lang="en-US" dirty="0" err="1" smtClean="0"/>
              <a:t>tx</a:t>
            </a:r>
            <a:r>
              <a:rPr lang="en-US" dirty="0" smtClean="0"/>
              <a:t> grows, so does the </a:t>
            </a:r>
            <a:r>
              <a:rPr lang="en-US" dirty="0" err="1" smtClean="0"/>
              <a:t>blockchain</a:t>
            </a:r>
            <a:r>
              <a:rPr lang="en-US" dirty="0" smtClean="0"/>
              <a:t>.</a:t>
            </a:r>
          </a:p>
          <a:p>
            <a:r>
              <a:rPr lang="en-US" dirty="0" smtClean="0"/>
              <a:t>Blocks record and confirm time and sequence of </a:t>
            </a:r>
            <a:r>
              <a:rPr lang="en-US" dirty="0" err="1" smtClean="0"/>
              <a:t>tx</a:t>
            </a:r>
            <a:r>
              <a:rPr lang="en-US" dirty="0" smtClean="0"/>
              <a:t>, logged into </a:t>
            </a:r>
            <a:r>
              <a:rPr lang="en-US" dirty="0" err="1" smtClean="0"/>
              <a:t>blockchain</a:t>
            </a:r>
            <a:r>
              <a:rPr lang="en-US" dirty="0" smtClean="0"/>
              <a:t>, within a network governed by rules agreed upon by the participants</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834445" y="2588455"/>
            <a:ext cx="5948587" cy="2869810"/>
          </a:xfrm>
        </p:spPr>
      </p:pic>
      <p:sp>
        <p:nvSpPr>
          <p:cNvPr id="6" name="Footer Placeholder 5"/>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8" name="Slide Number Placeholder 7"/>
          <p:cNvSpPr>
            <a:spLocks noGrp="1"/>
          </p:cNvSpPr>
          <p:nvPr>
            <p:ph type="sldNum" sz="quarter" idx="12"/>
          </p:nvPr>
        </p:nvSpPr>
        <p:spPr/>
        <p:txBody>
          <a:bodyPr/>
          <a:lstStyle/>
          <a:p>
            <a:fld id="{79CBAB71-BA6F-4481-9465-C13E2AA158A8}" type="slidenum">
              <a:rPr lang="en-US" smtClean="0"/>
              <a:t>25</a:t>
            </a:fld>
            <a:endParaRPr lang="en-US"/>
          </a:p>
        </p:txBody>
      </p:sp>
    </p:spTree>
    <p:extLst>
      <p:ext uri="{BB962C8B-B14F-4D97-AF65-F5344CB8AC3E}">
        <p14:creationId xmlns:p14="http://schemas.microsoft.com/office/powerpoint/2010/main" val="2866776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Blockchain</a:t>
            </a:r>
            <a:r>
              <a:rPr lang="en-US" dirty="0" smtClean="0"/>
              <a:t> and Cryptocurrency</a:t>
            </a: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25417" y="1317189"/>
            <a:ext cx="10452294" cy="5139083"/>
          </a:xfrm>
        </p:spPr>
      </p:pic>
      <p:sp>
        <p:nvSpPr>
          <p:cNvPr id="8" name="Footer Placeholder 7"/>
          <p:cNvSpPr>
            <a:spLocks noGrp="1"/>
          </p:cNvSpPr>
          <p:nvPr>
            <p:ph type="ftr" sz="quarter" idx="11"/>
          </p:nvPr>
        </p:nvSpPr>
        <p:spPr/>
        <p:txBody>
          <a:bodyPr/>
          <a:lstStyle/>
          <a:p>
            <a:r>
              <a:rPr lang="en-US" smtClean="0"/>
              <a:t>https://blockgeeks.com/guides/what-is-blockchain-technology/</a:t>
            </a:r>
            <a:endParaRPr lang="en-US"/>
          </a:p>
        </p:txBody>
      </p:sp>
      <p:sp>
        <p:nvSpPr>
          <p:cNvPr id="9" name="Slide Number Placeholder 8"/>
          <p:cNvSpPr>
            <a:spLocks noGrp="1"/>
          </p:cNvSpPr>
          <p:nvPr>
            <p:ph type="sldNum" sz="quarter" idx="12"/>
          </p:nvPr>
        </p:nvSpPr>
        <p:spPr/>
        <p:txBody>
          <a:bodyPr/>
          <a:lstStyle/>
          <a:p>
            <a:fld id="{79CBAB71-BA6F-4481-9465-C13E2AA158A8}" type="slidenum">
              <a:rPr lang="en-US" smtClean="0"/>
              <a:t>26</a:t>
            </a:fld>
            <a:endParaRPr lang="en-US"/>
          </a:p>
        </p:txBody>
      </p:sp>
    </p:spTree>
    <p:extLst>
      <p:ext uri="{BB962C8B-B14F-4D97-AF65-F5344CB8AC3E}">
        <p14:creationId xmlns:p14="http://schemas.microsoft.com/office/powerpoint/2010/main" val="1520676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Videos</a:t>
            </a:r>
            <a:endParaRPr lang="en-US" dirty="0"/>
          </a:p>
        </p:txBody>
      </p:sp>
      <p:sp>
        <p:nvSpPr>
          <p:cNvPr id="3" name="Content Placeholder 2"/>
          <p:cNvSpPr>
            <a:spLocks noGrp="1"/>
          </p:cNvSpPr>
          <p:nvPr>
            <p:ph idx="1"/>
          </p:nvPr>
        </p:nvSpPr>
        <p:spPr/>
        <p:txBody>
          <a:bodyPr>
            <a:normAutofit/>
          </a:bodyPr>
          <a:lstStyle/>
          <a:p>
            <a:r>
              <a:rPr lang="en-US" dirty="0" smtClean="0"/>
              <a:t>Understanding the </a:t>
            </a:r>
            <a:r>
              <a:rPr lang="en-US" dirty="0" err="1" smtClean="0"/>
              <a:t>Blockchain</a:t>
            </a:r>
            <a:r>
              <a:rPr lang="en-US" dirty="0" smtClean="0"/>
              <a:t> in </a:t>
            </a:r>
            <a:r>
              <a:rPr lang="en-US" dirty="0"/>
              <a:t>Two </a:t>
            </a:r>
            <a:r>
              <a:rPr lang="en-US" dirty="0" smtClean="0"/>
              <a:t>minutes </a:t>
            </a:r>
            <a:r>
              <a:rPr lang="en-US" sz="1600" dirty="0" smtClean="0"/>
              <a:t>(2:25)</a:t>
            </a:r>
            <a:r>
              <a:rPr lang="en-US" sz="1600" dirty="0"/>
              <a:t/>
            </a:r>
            <a:br>
              <a:rPr lang="en-US" sz="1600" dirty="0"/>
            </a:br>
            <a:r>
              <a:rPr lang="en-US" sz="1600" dirty="0">
                <a:hlinkClick r:id="rId3"/>
              </a:rPr>
              <a:t>https://</a:t>
            </a:r>
            <a:r>
              <a:rPr lang="en-US" sz="1600" dirty="0" smtClean="0">
                <a:hlinkClick r:id="rId3"/>
              </a:rPr>
              <a:t>www.youtube.com/watch?v=r43LhSUUGTQ</a:t>
            </a:r>
            <a:endParaRPr lang="en-US" sz="1600" dirty="0" smtClean="0"/>
          </a:p>
          <a:p>
            <a:r>
              <a:rPr lang="en-US" dirty="0" smtClean="0"/>
              <a:t>How does a </a:t>
            </a:r>
            <a:r>
              <a:rPr lang="en-US" dirty="0" err="1" smtClean="0"/>
              <a:t>blockchain</a:t>
            </a:r>
            <a:r>
              <a:rPr lang="en-US" dirty="0"/>
              <a:t> </a:t>
            </a:r>
            <a:r>
              <a:rPr lang="en-US" dirty="0" smtClean="0"/>
              <a:t>work </a:t>
            </a:r>
            <a:r>
              <a:rPr lang="en-US" sz="1600" dirty="0"/>
              <a:t>(5:59)</a:t>
            </a:r>
            <a:br>
              <a:rPr lang="en-US" sz="1600" dirty="0"/>
            </a:br>
            <a:r>
              <a:rPr lang="en-US" sz="1600" dirty="0">
                <a:hlinkClick r:id="rId4"/>
              </a:rPr>
              <a:t>https://www.youtube.com/watch?v=SSo_EIwHSd4</a:t>
            </a:r>
            <a:endParaRPr lang="en-US" sz="1600" dirty="0"/>
          </a:p>
          <a:p>
            <a:r>
              <a:rPr lang="en-US" dirty="0" err="1" smtClean="0"/>
              <a:t>Blockchain</a:t>
            </a:r>
            <a:r>
              <a:rPr lang="en-US" dirty="0" smtClean="0"/>
              <a:t>, Explained (</a:t>
            </a:r>
            <a:r>
              <a:rPr lang="en-US" dirty="0" err="1" smtClean="0"/>
              <a:t>pcmag</a:t>
            </a:r>
            <a:r>
              <a:rPr lang="en-US" dirty="0" smtClean="0"/>
              <a:t>) </a:t>
            </a:r>
            <a:r>
              <a:rPr lang="en-US" sz="1600" dirty="0"/>
              <a:t>(5:17)</a:t>
            </a:r>
            <a:br>
              <a:rPr lang="en-US" sz="1600" dirty="0"/>
            </a:br>
            <a:r>
              <a:rPr lang="en-US" sz="1600" dirty="0">
                <a:hlinkClick r:id="rId5"/>
              </a:rPr>
              <a:t>https://www.youtube.com/watch?v=o3im-TsfQ9I</a:t>
            </a:r>
            <a:r>
              <a:rPr lang="en-US" sz="1600" dirty="0"/>
              <a:t> </a:t>
            </a:r>
          </a:p>
          <a:p>
            <a:r>
              <a:rPr lang="en-US" dirty="0" smtClean="0"/>
              <a:t>The </a:t>
            </a:r>
            <a:r>
              <a:rPr lang="en-US" dirty="0" err="1" smtClean="0"/>
              <a:t>Blockchain</a:t>
            </a:r>
            <a:r>
              <a:rPr lang="en-US" dirty="0" smtClean="0"/>
              <a:t> </a:t>
            </a:r>
            <a:r>
              <a:rPr lang="en-US" dirty="0"/>
              <a:t>Explained Simply (TED talk</a:t>
            </a:r>
            <a:r>
              <a:rPr lang="en-US" dirty="0" smtClean="0"/>
              <a:t>) </a:t>
            </a:r>
            <a:r>
              <a:rPr lang="en-US" sz="1600" dirty="0"/>
              <a:t>(15:31</a:t>
            </a:r>
            <a:r>
              <a:rPr lang="en-US" sz="1600" dirty="0" smtClean="0"/>
              <a:t>) a bit salesy…join the revolution </a:t>
            </a:r>
            <a:r>
              <a:rPr lang="en-US" sz="1600" dirty="0" err="1" smtClean="0"/>
              <a:t>sorta</a:t>
            </a:r>
            <a:r>
              <a:rPr lang="en-US" sz="1600" dirty="0"/>
              <a:t/>
            </a:r>
            <a:br>
              <a:rPr lang="en-US" sz="1600" dirty="0"/>
            </a:br>
            <a:r>
              <a:rPr lang="en-US" sz="1600" dirty="0">
                <a:hlinkClick r:id="rId6"/>
              </a:rPr>
              <a:t>https://www.youtube.com/watch?v=KP_hGPQVLpA</a:t>
            </a:r>
            <a:endParaRPr lang="en-US" sz="1600" dirty="0"/>
          </a:p>
          <a:p>
            <a:r>
              <a:rPr lang="en-US" dirty="0" err="1" smtClean="0"/>
              <a:t>Blockchain</a:t>
            </a:r>
            <a:r>
              <a:rPr lang="en-US" dirty="0" smtClean="0"/>
              <a:t> explained on 5 levels </a:t>
            </a:r>
            <a:r>
              <a:rPr lang="en-US" dirty="0"/>
              <a:t>of </a:t>
            </a:r>
            <a:r>
              <a:rPr lang="en-US" dirty="0" smtClean="0"/>
              <a:t>difficulty </a:t>
            </a:r>
            <a:r>
              <a:rPr lang="en-US" sz="1600" dirty="0"/>
              <a:t>(17:49)</a:t>
            </a:r>
            <a:br>
              <a:rPr lang="en-US" sz="1600" dirty="0"/>
            </a:br>
            <a:r>
              <a:rPr lang="en-US" sz="1600" dirty="0">
                <a:hlinkClick r:id="rId7"/>
              </a:rPr>
              <a:t>https://www.youtube.com/watch?v=hYip_Vuv8J0</a:t>
            </a:r>
            <a:r>
              <a:rPr lang="en-US" sz="1600" dirty="0"/>
              <a:t> </a:t>
            </a:r>
          </a:p>
          <a:p>
            <a:r>
              <a:rPr lang="en-US" dirty="0" smtClean="0"/>
              <a:t>Bitcoin – Transaction block chains (</a:t>
            </a:r>
            <a:r>
              <a:rPr lang="en-US" dirty="0"/>
              <a:t>Kahn Academy) </a:t>
            </a:r>
            <a:r>
              <a:rPr lang="en-US" sz="1400" dirty="0"/>
              <a:t>(11:24</a:t>
            </a:r>
            <a:r>
              <a:rPr lang="en-US" sz="1400" dirty="0" smtClean="0"/>
              <a:t>) technical but understandable</a:t>
            </a:r>
            <a:r>
              <a:rPr lang="en-US" sz="1400" dirty="0"/>
              <a:t/>
            </a:r>
            <a:br>
              <a:rPr lang="en-US" sz="1400" dirty="0"/>
            </a:br>
            <a:r>
              <a:rPr lang="en-US" sz="1400" dirty="0">
                <a:hlinkClick r:id="rId8"/>
              </a:rPr>
              <a:t>https://</a:t>
            </a:r>
            <a:r>
              <a:rPr lang="en-US" sz="1400" dirty="0" smtClean="0">
                <a:hlinkClick r:id="rId8"/>
              </a:rPr>
              <a:t>www.youtube.com/watch?v=QzDO44oZWtE</a:t>
            </a:r>
            <a:r>
              <a:rPr lang="en-US" sz="1400" dirty="0" smtClean="0"/>
              <a:t> </a:t>
            </a:r>
            <a:endParaRPr lang="en-US" sz="1400" dirty="0"/>
          </a:p>
        </p:txBody>
      </p:sp>
      <p:sp>
        <p:nvSpPr>
          <p:cNvPr id="6" name="Slide Number Placeholder 5"/>
          <p:cNvSpPr>
            <a:spLocks noGrp="1"/>
          </p:cNvSpPr>
          <p:nvPr>
            <p:ph type="sldNum" sz="quarter" idx="12"/>
          </p:nvPr>
        </p:nvSpPr>
        <p:spPr/>
        <p:txBody>
          <a:bodyPr/>
          <a:lstStyle/>
          <a:p>
            <a:fld id="{79CBAB71-BA6F-4481-9465-C13E2AA158A8}" type="slidenum">
              <a:rPr lang="en-US" smtClean="0"/>
              <a:t>27</a:t>
            </a:fld>
            <a:endParaRPr lang="en-US"/>
          </a:p>
        </p:txBody>
      </p:sp>
    </p:spTree>
    <p:extLst>
      <p:ext uri="{BB962C8B-B14F-4D97-AF65-F5344CB8AC3E}">
        <p14:creationId xmlns:p14="http://schemas.microsoft.com/office/powerpoint/2010/main" val="1182679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a:bodyPr>
          <a:lstStyle/>
          <a:p>
            <a:r>
              <a:rPr lang="en-US" dirty="0" smtClean="0"/>
              <a:t>[BFD] </a:t>
            </a:r>
            <a:r>
              <a:rPr lang="en-US" dirty="0" err="1" smtClean="0"/>
              <a:t>Blockchain</a:t>
            </a:r>
            <a:r>
              <a:rPr lang="en-US" dirty="0" smtClean="0"/>
              <a:t> for Dummies (A 2</a:t>
            </a:r>
            <a:r>
              <a:rPr lang="en-US" baseline="30000" dirty="0" smtClean="0"/>
              <a:t>nd</a:t>
            </a:r>
            <a:r>
              <a:rPr lang="en-US" dirty="0" smtClean="0"/>
              <a:t> IBM Limited Edition) </a:t>
            </a:r>
            <a:r>
              <a:rPr lang="en-US" dirty="0" smtClean="0">
                <a:hlinkClick r:id="rId3"/>
              </a:rPr>
              <a:t>https://www.ibm.com/account/reg/us-en/signup?formid=urx-16905</a:t>
            </a:r>
            <a:endParaRPr lang="en-US" dirty="0" smtClean="0"/>
          </a:p>
          <a:p>
            <a:r>
              <a:rPr lang="en-US" dirty="0" smtClean="0">
                <a:hlinkClick r:id="rId4"/>
              </a:rPr>
              <a:t>https://www.linkedin.com/pulse/how-does-blockchain-work-dummies-explained-simply-manish-sharma/</a:t>
            </a:r>
            <a:endParaRPr lang="en-US" dirty="0" smtClean="0"/>
          </a:p>
          <a:p>
            <a:r>
              <a:rPr lang="en-US" dirty="0" smtClean="0">
                <a:hlinkClick r:id="rId5"/>
              </a:rPr>
              <a:t>https://www.forbes.com/sites/bernardmarr/2017/01/24/a-complete-beginners-guide-to-blockchain/#4d63dd76e607</a:t>
            </a:r>
            <a:endParaRPr lang="en-US" dirty="0" smtClean="0"/>
          </a:p>
          <a:p>
            <a:r>
              <a:rPr lang="en-US" dirty="0" smtClean="0">
                <a:hlinkClick r:id="rId6"/>
              </a:rPr>
              <a:t>https://www.feedough.com/blockchain-for-dummies/</a:t>
            </a:r>
            <a:r>
              <a:rPr lang="en-US" dirty="0" smtClean="0"/>
              <a:t> </a:t>
            </a:r>
          </a:p>
          <a:p>
            <a:r>
              <a:rPr lang="en-US" dirty="0">
                <a:hlinkClick r:id="rId7"/>
              </a:rPr>
              <a:t>http://bitcoinbook.cs.princeton.edu</a:t>
            </a:r>
            <a:r>
              <a:rPr lang="en-US" dirty="0" smtClean="0">
                <a:hlinkClick r:id="rId7"/>
              </a:rPr>
              <a:t>/</a:t>
            </a:r>
            <a:r>
              <a:rPr lang="en-US" dirty="0" smtClean="0"/>
              <a:t> </a:t>
            </a:r>
            <a:r>
              <a:rPr lang="en-US" sz="1400" dirty="0" smtClean="0"/>
              <a:t>(Princeton videos on Bitcoin and </a:t>
            </a:r>
            <a:r>
              <a:rPr lang="en-US" sz="1400" dirty="0" err="1" smtClean="0"/>
              <a:t>Blockchain</a:t>
            </a:r>
            <a:r>
              <a:rPr lang="en-US" sz="1400" dirty="0" smtClean="0"/>
              <a:t>)</a:t>
            </a:r>
          </a:p>
          <a:p>
            <a:r>
              <a:rPr lang="en-US" dirty="0" smtClean="0">
                <a:hlinkClick r:id="rId8"/>
              </a:rPr>
              <a:t>http://edx.org/</a:t>
            </a:r>
            <a:r>
              <a:rPr lang="en-US" dirty="0" smtClean="0"/>
              <a:t> </a:t>
            </a:r>
            <a:r>
              <a:rPr lang="en-US" sz="1400" dirty="0" smtClean="0"/>
              <a:t>(Berkeley courses on Bitcoin and </a:t>
            </a:r>
            <a:r>
              <a:rPr lang="en-US" sz="1400" dirty="0" err="1" smtClean="0"/>
              <a:t>Blockchain</a:t>
            </a:r>
            <a:r>
              <a:rPr lang="en-US" sz="1400" dirty="0" smtClean="0"/>
              <a:t>)</a:t>
            </a:r>
            <a:endParaRPr lang="en-US" sz="1400" dirty="0" smtClean="0"/>
          </a:p>
          <a:p>
            <a:endParaRPr lang="en-US" dirty="0" smtClean="0"/>
          </a:p>
          <a:p>
            <a:endParaRPr lang="en-US" dirty="0" smtClean="0"/>
          </a:p>
          <a:p>
            <a:endParaRPr lang="en-US" dirty="0"/>
          </a:p>
          <a:p>
            <a:endParaRPr lang="en-US" dirty="0"/>
          </a:p>
        </p:txBody>
      </p:sp>
      <p:sp>
        <p:nvSpPr>
          <p:cNvPr id="6" name="Slide Number Placeholder 5"/>
          <p:cNvSpPr>
            <a:spLocks noGrp="1"/>
          </p:cNvSpPr>
          <p:nvPr>
            <p:ph type="sldNum" sz="quarter" idx="12"/>
          </p:nvPr>
        </p:nvSpPr>
        <p:spPr/>
        <p:txBody>
          <a:bodyPr/>
          <a:lstStyle/>
          <a:p>
            <a:fld id="{79CBAB71-BA6F-4481-9465-C13E2AA158A8}" type="slidenum">
              <a:rPr lang="en-US" smtClean="0"/>
              <a:t>28</a:t>
            </a:fld>
            <a:endParaRPr lang="en-US"/>
          </a:p>
        </p:txBody>
      </p:sp>
    </p:spTree>
    <p:extLst>
      <p:ext uri="{BB962C8B-B14F-4D97-AF65-F5344CB8AC3E}">
        <p14:creationId xmlns:p14="http://schemas.microsoft.com/office/powerpoint/2010/main" val="1244981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plan to discuss today</a:t>
            </a:r>
            <a:endParaRPr lang="en-US" dirty="0"/>
          </a:p>
        </p:txBody>
      </p:sp>
      <p:sp>
        <p:nvSpPr>
          <p:cNvPr id="3" name="Content Placeholder 2"/>
          <p:cNvSpPr>
            <a:spLocks noGrp="1"/>
          </p:cNvSpPr>
          <p:nvPr>
            <p:ph idx="1"/>
          </p:nvPr>
        </p:nvSpPr>
        <p:spPr/>
        <p:txBody>
          <a:bodyPr/>
          <a:lstStyle/>
          <a:p>
            <a:r>
              <a:rPr lang="en-US" dirty="0"/>
              <a:t>Live </a:t>
            </a:r>
            <a:r>
              <a:rPr lang="en-US" dirty="0" smtClean="0"/>
              <a:t>(lively) discussion </a:t>
            </a:r>
            <a:r>
              <a:rPr lang="en-US" dirty="0"/>
              <a:t>of </a:t>
            </a:r>
            <a:r>
              <a:rPr lang="en-US" dirty="0" err="1"/>
              <a:t>Blockchain</a:t>
            </a:r>
            <a:endParaRPr lang="en-US" dirty="0"/>
          </a:p>
          <a:p>
            <a:r>
              <a:rPr lang="en-US" dirty="0"/>
              <a:t>I may discuss Bitcoin but only how it relates to </a:t>
            </a:r>
            <a:r>
              <a:rPr lang="en-US" dirty="0" err="1"/>
              <a:t>Blockchain</a:t>
            </a:r>
            <a:endParaRPr lang="en-US" dirty="0"/>
          </a:p>
          <a:p>
            <a:r>
              <a:rPr lang="en-US" dirty="0"/>
              <a:t>Several videos that explain </a:t>
            </a:r>
            <a:r>
              <a:rPr lang="en-US" dirty="0" err="1"/>
              <a:t>Blockchain</a:t>
            </a:r>
            <a:r>
              <a:rPr lang="en-US" dirty="0"/>
              <a:t> rather well (and may touch on Bitcoin)</a:t>
            </a:r>
          </a:p>
          <a:p>
            <a:endParaRPr lang="en-US" dirty="0"/>
          </a:p>
        </p:txBody>
      </p:sp>
      <p:sp>
        <p:nvSpPr>
          <p:cNvPr id="4" name="Slide Number Placeholder 3"/>
          <p:cNvSpPr>
            <a:spLocks noGrp="1"/>
          </p:cNvSpPr>
          <p:nvPr>
            <p:ph type="sldNum" sz="quarter" idx="12"/>
          </p:nvPr>
        </p:nvSpPr>
        <p:spPr/>
        <p:txBody>
          <a:bodyPr/>
          <a:lstStyle/>
          <a:p>
            <a:fld id="{79CBAB71-BA6F-4481-9465-C13E2AA158A8}" type="slidenum">
              <a:rPr lang="en-US" smtClean="0"/>
              <a:t>3</a:t>
            </a:fld>
            <a:endParaRPr lang="en-US"/>
          </a:p>
        </p:txBody>
      </p:sp>
    </p:spTree>
    <p:extLst>
      <p:ext uri="{BB962C8B-B14F-4D97-AF65-F5344CB8AC3E}">
        <p14:creationId xmlns:p14="http://schemas.microsoft.com/office/powerpoint/2010/main" val="355960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will NOT discuss in length today</a:t>
            </a:r>
            <a:br>
              <a:rPr lang="en-US" dirty="0" smtClean="0"/>
            </a:br>
            <a:r>
              <a:rPr lang="en-US" sz="1800" dirty="0" smtClean="0"/>
              <a:t>although I may gloss over some of these</a:t>
            </a:r>
            <a:endParaRPr lang="en-US" sz="1800" dirty="0"/>
          </a:p>
        </p:txBody>
      </p:sp>
      <p:sp>
        <p:nvSpPr>
          <p:cNvPr id="3" name="Content Placeholder 2"/>
          <p:cNvSpPr>
            <a:spLocks noGrp="1"/>
          </p:cNvSpPr>
          <p:nvPr>
            <p:ph idx="1"/>
          </p:nvPr>
        </p:nvSpPr>
        <p:spPr/>
        <p:txBody>
          <a:bodyPr>
            <a:normAutofit lnSpcReduction="10000"/>
          </a:bodyPr>
          <a:lstStyle/>
          <a:p>
            <a:r>
              <a:rPr lang="en-US" dirty="0" smtClean="0"/>
              <a:t>Details on the cryptology involved</a:t>
            </a:r>
          </a:p>
          <a:p>
            <a:r>
              <a:rPr lang="en-US" dirty="0" smtClean="0"/>
              <a:t>Details </a:t>
            </a:r>
            <a:r>
              <a:rPr lang="en-US" dirty="0"/>
              <a:t>on Bitcoin	</a:t>
            </a:r>
            <a:r>
              <a:rPr lang="en-US" dirty="0" smtClean="0"/>
              <a:t>, </a:t>
            </a:r>
            <a:r>
              <a:rPr lang="en-US" dirty="0" err="1" smtClean="0"/>
              <a:t>Ethereum</a:t>
            </a:r>
            <a:r>
              <a:rPr lang="en-US" dirty="0" smtClean="0"/>
              <a:t>, </a:t>
            </a:r>
            <a:r>
              <a:rPr lang="en-US" dirty="0" err="1" smtClean="0"/>
              <a:t>Litecoin</a:t>
            </a:r>
            <a:r>
              <a:rPr lang="en-US" dirty="0" smtClean="0"/>
              <a:t>, </a:t>
            </a:r>
            <a:r>
              <a:rPr lang="en-US" dirty="0" err="1" smtClean="0"/>
              <a:t>etc</a:t>
            </a:r>
            <a:r>
              <a:rPr lang="en-US" dirty="0"/>
              <a:t> </a:t>
            </a:r>
            <a:endParaRPr lang="en-US" dirty="0" smtClean="0"/>
          </a:p>
          <a:p>
            <a:r>
              <a:rPr lang="en-US" dirty="0" smtClean="0"/>
              <a:t>How </a:t>
            </a:r>
            <a:r>
              <a:rPr lang="en-US" dirty="0"/>
              <a:t>to buy </a:t>
            </a:r>
            <a:r>
              <a:rPr lang="en-US" dirty="0" smtClean="0"/>
              <a:t>and sell Bitcoin; wallets; Satoshi</a:t>
            </a:r>
          </a:p>
          <a:p>
            <a:r>
              <a:rPr lang="en-US" dirty="0" smtClean="0"/>
              <a:t>Why </a:t>
            </a:r>
            <a:r>
              <a:rPr lang="en-US" dirty="0"/>
              <a:t>you should buy </a:t>
            </a:r>
            <a:r>
              <a:rPr lang="en-US" dirty="0" smtClean="0"/>
              <a:t>Bitcoin</a:t>
            </a:r>
          </a:p>
          <a:p>
            <a:r>
              <a:rPr lang="en-US" dirty="0" smtClean="0"/>
              <a:t>How to make a fortune in Bitcoin</a:t>
            </a:r>
          </a:p>
          <a:p>
            <a:r>
              <a:rPr lang="en-US" dirty="0" smtClean="0"/>
              <a:t>Is Bitcoin a good investment vehicle (or not)</a:t>
            </a:r>
          </a:p>
          <a:p>
            <a:r>
              <a:rPr lang="en-US" dirty="0" smtClean="0"/>
              <a:t>Setting up your own Bitcoin mining machine so you can cash in on mining</a:t>
            </a:r>
          </a:p>
          <a:p>
            <a:r>
              <a:rPr lang="en-US" dirty="0" smtClean="0"/>
              <a:t>Implementing your own </a:t>
            </a:r>
            <a:r>
              <a:rPr lang="en-US" dirty="0" err="1" smtClean="0"/>
              <a:t>Blockchain</a:t>
            </a:r>
            <a:endParaRPr lang="en-US" dirty="0" smtClean="0"/>
          </a:p>
        </p:txBody>
      </p:sp>
      <p:sp>
        <p:nvSpPr>
          <p:cNvPr id="4" name="Slide Number Placeholder 3"/>
          <p:cNvSpPr>
            <a:spLocks noGrp="1"/>
          </p:cNvSpPr>
          <p:nvPr>
            <p:ph type="sldNum" sz="quarter" idx="12"/>
          </p:nvPr>
        </p:nvSpPr>
        <p:spPr/>
        <p:txBody>
          <a:bodyPr/>
          <a:lstStyle/>
          <a:p>
            <a:fld id="{79CBAB71-BA6F-4481-9465-C13E2AA158A8}" type="slidenum">
              <a:rPr lang="en-US" smtClean="0"/>
              <a:t>4</a:t>
            </a:fld>
            <a:endParaRPr lang="en-US"/>
          </a:p>
        </p:txBody>
      </p:sp>
    </p:spTree>
    <p:extLst>
      <p:ext uri="{BB962C8B-B14F-4D97-AF65-F5344CB8AC3E}">
        <p14:creationId xmlns:p14="http://schemas.microsoft.com/office/powerpoint/2010/main" val="148052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i="1" dirty="0" err="1" smtClean="0"/>
              <a:t>Blockchain</a:t>
            </a:r>
            <a:r>
              <a:rPr lang="en-US" i="1" dirty="0" smtClean="0"/>
              <a:t> </a:t>
            </a:r>
            <a:r>
              <a:rPr lang="en-US" dirty="0" smtClean="0"/>
              <a:t>is a shared, immutable ledger that facilitates the process of recording transactions and tracking assets.</a:t>
            </a:r>
          </a:p>
          <a:p>
            <a:pPr marL="0" indent="0">
              <a:buNone/>
            </a:pPr>
            <a:r>
              <a:rPr lang="en-US" dirty="0" smtClean="0"/>
              <a:t>An </a:t>
            </a:r>
            <a:r>
              <a:rPr lang="en-US" i="1" dirty="0" smtClean="0"/>
              <a:t>asset</a:t>
            </a:r>
            <a:r>
              <a:rPr lang="en-US" dirty="0" smtClean="0"/>
              <a:t> can be tangible (a house, car, cash, land) or intangible (cryptocurrency, patents, copyrights, branding).</a:t>
            </a:r>
          </a:p>
          <a:p>
            <a:pPr marL="0" indent="0">
              <a:buNone/>
            </a:pPr>
            <a:r>
              <a:rPr lang="en-US" dirty="0" smtClean="0"/>
              <a:t>Virtually anything of value can be tracked and traded on a </a:t>
            </a:r>
            <a:r>
              <a:rPr lang="en-US" dirty="0" err="1" smtClean="0"/>
              <a:t>blockchain</a:t>
            </a:r>
            <a:r>
              <a:rPr lang="en-US" dirty="0" smtClean="0"/>
              <a:t> network, reducing the risk and cutting costs for all involved.</a:t>
            </a:r>
          </a:p>
          <a:p>
            <a:pPr marL="0" indent="0">
              <a:buNone/>
            </a:pPr>
            <a:endParaRPr lang="en-US" dirty="0"/>
          </a:p>
          <a:p>
            <a:pPr marL="0" indent="0">
              <a:buNone/>
            </a:pPr>
            <a:r>
              <a:rPr lang="en-US" dirty="0" smtClean="0"/>
              <a:t>(Elevator speech, derived from BFD)</a:t>
            </a:r>
            <a:br>
              <a:rPr lang="en-US" dirty="0" smtClean="0"/>
            </a:br>
            <a:r>
              <a:rPr lang="en-US" dirty="0" smtClean="0"/>
              <a:t/>
            </a:r>
            <a:br>
              <a:rPr lang="en-US" dirty="0" smtClean="0"/>
            </a:b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5</a:t>
            </a:fld>
            <a:endParaRPr lang="en-US"/>
          </a:p>
        </p:txBody>
      </p:sp>
    </p:spTree>
    <p:extLst>
      <p:ext uri="{BB962C8B-B14F-4D97-AF65-F5344CB8AC3E}">
        <p14:creationId xmlns:p14="http://schemas.microsoft.com/office/powerpoint/2010/main" val="553134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Shortcomings of Current Systems - 1</a:t>
            </a:r>
            <a:endParaRPr lang="en-US" dirty="0"/>
          </a:p>
        </p:txBody>
      </p:sp>
      <p:sp>
        <p:nvSpPr>
          <p:cNvPr id="3" name="Content Placeholder 2"/>
          <p:cNvSpPr>
            <a:spLocks noGrp="1"/>
          </p:cNvSpPr>
          <p:nvPr>
            <p:ph idx="1"/>
          </p:nvPr>
        </p:nvSpPr>
        <p:spPr/>
        <p:txBody>
          <a:bodyPr/>
          <a:lstStyle/>
          <a:p>
            <a:r>
              <a:rPr lang="en-US" dirty="0" smtClean="0"/>
              <a:t>Time between transaction and settlement can be long (e.g., stock trade, deposit check to your account, pay a bill)</a:t>
            </a:r>
          </a:p>
          <a:p>
            <a:r>
              <a:rPr lang="en-US" dirty="0" smtClean="0"/>
              <a:t>Duplication of effort and need for 3</a:t>
            </a:r>
            <a:r>
              <a:rPr lang="en-US" baseline="30000" dirty="0" smtClean="0"/>
              <a:t>rd</a:t>
            </a:r>
            <a:r>
              <a:rPr lang="en-US" dirty="0" smtClean="0"/>
              <a:t> party validation or intermediaries (e.g., stock broker, banker, check exchange system)</a:t>
            </a:r>
          </a:p>
          <a:p>
            <a:r>
              <a:rPr lang="en-US" dirty="0" smtClean="0"/>
              <a:t>Fraud, cyberattacks, and even simple mistakes expose participants to risk (if human error or system compromised)</a:t>
            </a:r>
          </a:p>
          <a:p>
            <a:r>
              <a:rPr lang="en-US" dirty="0" smtClean="0"/>
              <a:t>Many people don’t have access to bank accounts</a:t>
            </a:r>
          </a:p>
          <a:p>
            <a:r>
              <a:rPr lang="en-US" dirty="0" smtClean="0"/>
              <a:t>Limited transparency and inconsistent information hinder efficient movement of goods in the shipping industry</a:t>
            </a:r>
          </a:p>
          <a:p>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6</a:t>
            </a:fld>
            <a:endParaRPr lang="en-US"/>
          </a:p>
        </p:txBody>
      </p:sp>
    </p:spTree>
    <p:extLst>
      <p:ext uri="{BB962C8B-B14F-4D97-AF65-F5344CB8AC3E}">
        <p14:creationId xmlns:p14="http://schemas.microsoft.com/office/powerpoint/2010/main" val="2307473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Shortcomings of Current Systems - 2</a:t>
            </a:r>
            <a:endParaRPr lang="en-US" dirty="0"/>
          </a:p>
        </p:txBody>
      </p:sp>
      <p:sp>
        <p:nvSpPr>
          <p:cNvPr id="3" name="Content Placeholder 2"/>
          <p:cNvSpPr>
            <a:spLocks noGrp="1"/>
          </p:cNvSpPr>
          <p:nvPr>
            <p:ph idx="1"/>
          </p:nvPr>
        </p:nvSpPr>
        <p:spPr/>
        <p:txBody>
          <a:bodyPr/>
          <a:lstStyle/>
          <a:p>
            <a:r>
              <a:rPr lang="en-US" dirty="0" smtClean="0"/>
              <a:t>Need a faster payment network that</a:t>
            </a:r>
          </a:p>
          <a:p>
            <a:pPr lvl="1"/>
            <a:r>
              <a:rPr lang="en-US" dirty="0" smtClean="0"/>
              <a:t>establishes trust</a:t>
            </a:r>
          </a:p>
          <a:p>
            <a:pPr lvl="1"/>
            <a:r>
              <a:rPr lang="en-US" dirty="0" smtClean="0"/>
              <a:t>doesn’t require specialized equipment</a:t>
            </a:r>
          </a:p>
          <a:p>
            <a:pPr lvl="1"/>
            <a:r>
              <a:rPr lang="en-US" dirty="0" smtClean="0"/>
              <a:t>has no chargebacks or monthly fees</a:t>
            </a:r>
          </a:p>
          <a:p>
            <a:pPr lvl="1"/>
            <a:r>
              <a:rPr lang="en-US" dirty="0" smtClean="0"/>
              <a:t>offers a collective bookkeeping solution to ensure transparency and trust</a:t>
            </a: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7</a:t>
            </a:fld>
            <a:endParaRPr lang="en-US"/>
          </a:p>
        </p:txBody>
      </p:sp>
    </p:spTree>
    <p:extLst>
      <p:ext uri="{BB962C8B-B14F-4D97-AF65-F5344CB8AC3E}">
        <p14:creationId xmlns:p14="http://schemas.microsoft.com/office/powerpoint/2010/main" val="357514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Emergence of Bitcoin</a:t>
            </a:r>
            <a:endParaRPr lang="en-US" dirty="0"/>
          </a:p>
        </p:txBody>
      </p:sp>
      <p:sp>
        <p:nvSpPr>
          <p:cNvPr id="3" name="Content Placeholder 2"/>
          <p:cNvSpPr>
            <a:spLocks noGrp="1"/>
          </p:cNvSpPr>
          <p:nvPr>
            <p:ph idx="1"/>
          </p:nvPr>
        </p:nvSpPr>
        <p:spPr/>
        <p:txBody>
          <a:bodyPr>
            <a:normAutofit lnSpcReduction="10000"/>
          </a:bodyPr>
          <a:lstStyle/>
          <a:p>
            <a:r>
              <a:rPr lang="en-US" dirty="0" smtClean="0"/>
              <a:t>Backed up by </a:t>
            </a:r>
            <a:r>
              <a:rPr lang="en-US" dirty="0" err="1" smtClean="0"/>
              <a:t>Blockchain</a:t>
            </a:r>
            <a:r>
              <a:rPr lang="en-US" dirty="0" smtClean="0"/>
              <a:t> technology</a:t>
            </a:r>
          </a:p>
          <a:p>
            <a:r>
              <a:rPr lang="en-US" dirty="0" smtClean="0"/>
              <a:t>Launched in 2009 by mysterious person(s) known as “Satoshi </a:t>
            </a:r>
            <a:r>
              <a:rPr lang="en-US" dirty="0" err="1" smtClean="0"/>
              <a:t>Nakamoto</a:t>
            </a:r>
            <a:r>
              <a:rPr lang="en-US" dirty="0" smtClean="0"/>
              <a:t>”</a:t>
            </a:r>
          </a:p>
          <a:p>
            <a:r>
              <a:rPr lang="en-US" dirty="0" smtClean="0"/>
              <a:t>No central monetary authority</a:t>
            </a:r>
          </a:p>
          <a:p>
            <a:r>
              <a:rPr lang="en-US" dirty="0" smtClean="0"/>
              <a:t>No one entity controls it</a:t>
            </a:r>
          </a:p>
          <a:p>
            <a:r>
              <a:rPr lang="en-US" dirty="0" smtClean="0"/>
              <a:t>Bitcoins aren’t printed (like $ </a:t>
            </a:r>
            <a:r>
              <a:rPr lang="en-US" dirty="0" smtClean="0">
                <a:latin typeface="Calibri" panose="020F0502020204030204" pitchFamily="34" charset="0"/>
                <a:cs typeface="Calibri" panose="020F0502020204030204" pitchFamily="34" charset="0"/>
              </a:rPr>
              <a:t>£ ¥ € and more)</a:t>
            </a:r>
          </a:p>
          <a:p>
            <a:r>
              <a:rPr lang="en-US" dirty="0" smtClean="0">
                <a:latin typeface="Calibri" panose="020F0502020204030204" pitchFamily="34" charset="0"/>
                <a:cs typeface="Calibri" panose="020F0502020204030204" pitchFamily="34" charset="0"/>
              </a:rPr>
              <a:t>Bitcoins are </a:t>
            </a:r>
            <a:r>
              <a:rPr lang="en-US" i="1" dirty="0" smtClean="0">
                <a:latin typeface="Calibri" panose="020F0502020204030204" pitchFamily="34" charset="0"/>
                <a:cs typeface="Calibri" panose="020F0502020204030204" pitchFamily="34" charset="0"/>
              </a:rPr>
              <a:t>mined</a:t>
            </a:r>
            <a:r>
              <a:rPr lang="en-US" dirty="0" smtClean="0">
                <a:latin typeface="Calibri" panose="020F0502020204030204" pitchFamily="34" charset="0"/>
                <a:cs typeface="Calibri" panose="020F0502020204030204" pitchFamily="34" charset="0"/>
              </a:rPr>
              <a:t> by people running computers solving difficult mathematical puzzles</a:t>
            </a:r>
          </a:p>
          <a:p>
            <a:r>
              <a:rPr lang="en-US" dirty="0" smtClean="0">
                <a:latin typeface="Calibri" panose="020F0502020204030204" pitchFamily="34" charset="0"/>
                <a:cs typeface="Calibri" panose="020F0502020204030204" pitchFamily="34" charset="0"/>
              </a:rPr>
              <a:t>Bitcoin is enabled by a peer-to-peer computer network </a:t>
            </a:r>
            <a:r>
              <a:rPr lang="en-US" sz="2000" dirty="0" smtClean="0">
                <a:latin typeface="Calibri" panose="020F0502020204030204" pitchFamily="34" charset="0"/>
                <a:cs typeface="Calibri" panose="020F0502020204030204" pitchFamily="34" charset="0"/>
              </a:rPr>
              <a:t>(P2P is similar to </a:t>
            </a:r>
            <a:r>
              <a:rPr lang="en-US" sz="2000" dirty="0" err="1" smtClean="0">
                <a:latin typeface="Calibri" panose="020F0502020204030204" pitchFamily="34" charset="0"/>
                <a:cs typeface="Calibri" panose="020F0502020204030204" pitchFamily="34" charset="0"/>
              </a:rPr>
              <a:t>BitTorrent</a:t>
            </a:r>
            <a:r>
              <a:rPr lang="en-US" sz="2000" dirty="0" smtClean="0">
                <a:latin typeface="Calibri" panose="020F0502020204030204" pitchFamily="34" charset="0"/>
                <a:cs typeface="Calibri" panose="020F0502020204030204" pitchFamily="34" charset="0"/>
              </a:rPr>
              <a:t> and Skype)</a:t>
            </a:r>
            <a:endParaRPr lang="en-US" sz="2000"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8</a:t>
            </a:fld>
            <a:endParaRPr lang="en-US"/>
          </a:p>
        </p:txBody>
      </p:sp>
    </p:spTree>
    <p:extLst>
      <p:ext uri="{BB962C8B-B14F-4D97-AF65-F5344CB8AC3E}">
        <p14:creationId xmlns:p14="http://schemas.microsoft.com/office/powerpoint/2010/main" val="874746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Bitcoin (and </a:t>
            </a:r>
            <a:r>
              <a:rPr lang="en-US" dirty="0" err="1" smtClean="0"/>
              <a:t>Blockchain</a:t>
            </a:r>
            <a:r>
              <a:rPr lang="en-US" dirty="0" smtClean="0"/>
              <a:t>) Advantages</a:t>
            </a:r>
            <a:endParaRPr lang="en-US" dirty="0"/>
          </a:p>
        </p:txBody>
      </p:sp>
      <p:sp>
        <p:nvSpPr>
          <p:cNvPr id="3" name="Content Placeholder 2"/>
          <p:cNvSpPr>
            <a:spLocks noGrp="1"/>
          </p:cNvSpPr>
          <p:nvPr>
            <p:ph idx="1"/>
          </p:nvPr>
        </p:nvSpPr>
        <p:spPr/>
        <p:txBody>
          <a:bodyPr/>
          <a:lstStyle/>
          <a:p>
            <a:r>
              <a:rPr lang="en-US" dirty="0" smtClean="0"/>
              <a:t>Cost effective (no need for intermediaries)</a:t>
            </a:r>
          </a:p>
          <a:p>
            <a:r>
              <a:rPr lang="en-US" dirty="0" smtClean="0"/>
              <a:t>Efficient (transaction info is recorded once and is available to all parties through the distributed network)</a:t>
            </a:r>
          </a:p>
          <a:p>
            <a:r>
              <a:rPr lang="en-US" dirty="0" smtClean="0"/>
              <a:t>Safe and Secure </a:t>
            </a:r>
            <a:r>
              <a:rPr lang="en-US" sz="1200" dirty="0" smtClean="0"/>
              <a:t>(don’t groan yet)</a:t>
            </a:r>
          </a:p>
          <a:p>
            <a:pPr lvl="1"/>
            <a:r>
              <a:rPr lang="en-US" dirty="0" smtClean="0"/>
              <a:t>Underlying shared ledger is tamper-evident</a:t>
            </a:r>
          </a:p>
          <a:p>
            <a:pPr lvl="1"/>
            <a:r>
              <a:rPr lang="en-US" dirty="0" smtClean="0"/>
              <a:t>A transaction cannot be changed</a:t>
            </a:r>
          </a:p>
          <a:p>
            <a:pPr lvl="1"/>
            <a:r>
              <a:rPr lang="en-US" dirty="0" smtClean="0"/>
              <a:t>A transaction can only be reversed by creating/using another transaction</a:t>
            </a:r>
            <a:br>
              <a:rPr lang="en-US" dirty="0" smtClean="0"/>
            </a:br>
            <a:r>
              <a:rPr lang="en-US" dirty="0" smtClean="0"/>
              <a:t>in which case both transactions are visible</a:t>
            </a:r>
            <a:endParaRPr lang="en-US" dirty="0"/>
          </a:p>
        </p:txBody>
      </p:sp>
      <p:sp>
        <p:nvSpPr>
          <p:cNvPr id="4" name="Footer Placeholder 3"/>
          <p:cNvSpPr>
            <a:spLocks noGrp="1"/>
          </p:cNvSpPr>
          <p:nvPr>
            <p:ph type="ftr" sz="quarter" idx="11"/>
          </p:nvPr>
        </p:nvSpPr>
        <p:spPr/>
        <p:txBody>
          <a:bodyPr/>
          <a:lstStyle/>
          <a:p>
            <a:r>
              <a:rPr lang="en-US" smtClean="0"/>
              <a:t>Adapted from Blockchain for Dummies - 2nd IBM Limited Edition (c) 2018 John Wiley &amp; Sons, Inc</a:t>
            </a:r>
            <a:endParaRPr lang="en-US"/>
          </a:p>
        </p:txBody>
      </p:sp>
      <p:sp>
        <p:nvSpPr>
          <p:cNvPr id="6" name="Slide Number Placeholder 5"/>
          <p:cNvSpPr>
            <a:spLocks noGrp="1"/>
          </p:cNvSpPr>
          <p:nvPr>
            <p:ph type="sldNum" sz="quarter" idx="12"/>
          </p:nvPr>
        </p:nvSpPr>
        <p:spPr/>
        <p:txBody>
          <a:bodyPr/>
          <a:lstStyle/>
          <a:p>
            <a:fld id="{79CBAB71-BA6F-4481-9465-C13E2AA158A8}" type="slidenum">
              <a:rPr lang="en-US" smtClean="0"/>
              <a:t>9</a:t>
            </a:fld>
            <a:endParaRPr lang="en-US"/>
          </a:p>
        </p:txBody>
      </p:sp>
    </p:spTree>
    <p:extLst>
      <p:ext uri="{BB962C8B-B14F-4D97-AF65-F5344CB8AC3E}">
        <p14:creationId xmlns:p14="http://schemas.microsoft.com/office/powerpoint/2010/main" val="208865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TotalTime>
  <Words>1906</Words>
  <Application>Microsoft Office PowerPoint</Application>
  <PresentationFormat>Widescreen</PresentationFormat>
  <Paragraphs>255</Paragraphs>
  <Slides>28</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Engravers MT</vt:lpstr>
      <vt:lpstr>Office Theme</vt:lpstr>
      <vt:lpstr>Blockchain </vt:lpstr>
      <vt:lpstr>Let’s start with a video overview of Blockchain</vt:lpstr>
      <vt:lpstr>What I plan to discuss today</vt:lpstr>
      <vt:lpstr>What I will NOT discuss in length today although I may gloss over some of these</vt:lpstr>
      <vt:lpstr>Fundamentals</vt:lpstr>
      <vt:lpstr>Shortcomings of Current Systems - 1</vt:lpstr>
      <vt:lpstr>Shortcomings of Current Systems - 2</vt:lpstr>
      <vt:lpstr>The Emergence of Bitcoin</vt:lpstr>
      <vt:lpstr>Bitcoin (and Blockchain) Advantages</vt:lpstr>
      <vt:lpstr>Quick – What Is Blockchain?</vt:lpstr>
      <vt:lpstr>Newbie Explanation of Blockchain</vt:lpstr>
      <vt:lpstr>Blockchain  is used by Bitcoin</vt:lpstr>
      <vt:lpstr>Traditional methods of recording transactions and tracking assets</vt:lpstr>
      <vt:lpstr>Using Blockchain for recording transactions and tracking assets</vt:lpstr>
      <vt:lpstr>Blockchain key characteristics</vt:lpstr>
      <vt:lpstr>Vehicle Leasing Example</vt:lpstr>
      <vt:lpstr>Vehicle Leasing Example – Using Blockchain</vt:lpstr>
      <vt:lpstr>Blockchain Key Benefits</vt:lpstr>
      <vt:lpstr>Tangent Alternative to Blockchain in Healthcare - DHT</vt:lpstr>
      <vt:lpstr>Tangent Security in Blockchains vs DHTs</vt:lpstr>
      <vt:lpstr>Blockchains in Business -- Permissioned Networks</vt:lpstr>
      <vt:lpstr>Blockchain – Building Trust</vt:lpstr>
      <vt:lpstr>Hashing Essential Component to Blockchain MD5 as an example</vt:lpstr>
      <vt:lpstr>Blockchain Hash and Signatures</vt:lpstr>
      <vt:lpstr>How Does Blockchain Work?</vt:lpstr>
      <vt:lpstr>Blockchain and Cryptocurrency</vt:lpstr>
      <vt:lpstr>Videos</vt:lpstr>
      <vt:lpstr>Bibliography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Blockchain</dc:title>
  <dc:creator>Steven M Isenberg</dc:creator>
  <cp:lastModifiedBy>Steven M Isenberg</cp:lastModifiedBy>
  <cp:revision>43</cp:revision>
  <cp:lastPrinted>2018-10-17T01:38:21Z</cp:lastPrinted>
  <dcterms:created xsi:type="dcterms:W3CDTF">2018-10-11T12:28:37Z</dcterms:created>
  <dcterms:modified xsi:type="dcterms:W3CDTF">2018-10-18T14:03:09Z</dcterms:modified>
</cp:coreProperties>
</file>