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9" r:id="rId2"/>
    <p:sldId id="286" r:id="rId3"/>
    <p:sldId id="257" r:id="rId4"/>
    <p:sldId id="258" r:id="rId5"/>
    <p:sldId id="256" r:id="rId6"/>
    <p:sldId id="260" r:id="rId7"/>
    <p:sldId id="261" r:id="rId8"/>
    <p:sldId id="262" r:id="rId9"/>
    <p:sldId id="263" r:id="rId10"/>
    <p:sldId id="264" r:id="rId11"/>
    <p:sldId id="265" r:id="rId12"/>
    <p:sldId id="266" r:id="rId13"/>
    <p:sldId id="280" r:id="rId14"/>
    <p:sldId id="267" r:id="rId15"/>
    <p:sldId id="278" r:id="rId16"/>
    <p:sldId id="268" r:id="rId17"/>
    <p:sldId id="275" r:id="rId18"/>
    <p:sldId id="269" r:id="rId19"/>
    <p:sldId id="270" r:id="rId20"/>
    <p:sldId id="271" r:id="rId21"/>
    <p:sldId id="272" r:id="rId22"/>
    <p:sldId id="273" r:id="rId23"/>
    <p:sldId id="274" r:id="rId24"/>
    <p:sldId id="259" r:id="rId25"/>
    <p:sldId id="276" r:id="rId26"/>
    <p:sldId id="277" r:id="rId27"/>
    <p:sldId id="281" r:id="rId28"/>
    <p:sldId id="282" r:id="rId29"/>
    <p:sldId id="283" r:id="rId30"/>
    <p:sldId id="287" r:id="rId31"/>
    <p:sldId id="284" r:id="rId32"/>
    <p:sldId id="285" r:id="rId3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varScale="1">
        <p:scale>
          <a:sx n="69" d="100"/>
          <a:sy n="69" d="100"/>
        </p:scale>
        <p:origin x="-143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E5CD7E08-9BFF-413D-979C-3038863B2E3E}" type="datetimeFigureOut">
              <a:rPr lang="en-US" smtClean="0"/>
              <a:t>4/2/2012</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20F4BF7-AAA3-4E65-A8E0-2B39FA35A865}" type="slidenum">
              <a:rPr lang="en-US" smtClean="0"/>
              <a:t>‹#›</a:t>
            </a:fld>
            <a:endParaRPr lang="en-US" dirty="0"/>
          </a:p>
        </p:txBody>
      </p:sp>
    </p:spTree>
    <p:extLst>
      <p:ext uri="{BB962C8B-B14F-4D97-AF65-F5344CB8AC3E}">
        <p14:creationId xmlns:p14="http://schemas.microsoft.com/office/powerpoint/2010/main" val="39673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F4BF7-AAA3-4E65-A8E0-2B39FA35A865}" type="slidenum">
              <a:rPr lang="en-US" smtClean="0"/>
              <a:t>3</a:t>
            </a:fld>
            <a:endParaRPr lang="en-US" dirty="0"/>
          </a:p>
        </p:txBody>
      </p:sp>
    </p:spTree>
    <p:extLst>
      <p:ext uri="{BB962C8B-B14F-4D97-AF65-F5344CB8AC3E}">
        <p14:creationId xmlns:p14="http://schemas.microsoft.com/office/powerpoint/2010/main" val="3262764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F4BF7-AAA3-4E65-A8E0-2B39FA35A865}" type="slidenum">
              <a:rPr lang="en-US" smtClean="0"/>
              <a:t>12</a:t>
            </a:fld>
            <a:endParaRPr lang="en-US" dirty="0"/>
          </a:p>
        </p:txBody>
      </p:sp>
    </p:spTree>
    <p:extLst>
      <p:ext uri="{BB962C8B-B14F-4D97-AF65-F5344CB8AC3E}">
        <p14:creationId xmlns:p14="http://schemas.microsoft.com/office/powerpoint/2010/main" val="1459376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F4BF7-AAA3-4E65-A8E0-2B39FA35A865}" type="slidenum">
              <a:rPr lang="en-US" smtClean="0"/>
              <a:t>14</a:t>
            </a:fld>
            <a:endParaRPr lang="en-US" dirty="0"/>
          </a:p>
        </p:txBody>
      </p:sp>
    </p:spTree>
    <p:extLst>
      <p:ext uri="{BB962C8B-B14F-4D97-AF65-F5344CB8AC3E}">
        <p14:creationId xmlns:p14="http://schemas.microsoft.com/office/powerpoint/2010/main" val="3737710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F4BF7-AAA3-4E65-A8E0-2B39FA35A865}" type="slidenum">
              <a:rPr lang="en-US" smtClean="0"/>
              <a:t>24</a:t>
            </a:fld>
            <a:endParaRPr lang="en-US" dirty="0"/>
          </a:p>
        </p:txBody>
      </p:sp>
    </p:spTree>
    <p:extLst>
      <p:ext uri="{BB962C8B-B14F-4D97-AF65-F5344CB8AC3E}">
        <p14:creationId xmlns:p14="http://schemas.microsoft.com/office/powerpoint/2010/main" val="97106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F4BF7-AAA3-4E65-A8E0-2B39FA35A865}" type="slidenum">
              <a:rPr lang="en-US" smtClean="0"/>
              <a:t>4</a:t>
            </a:fld>
            <a:endParaRPr lang="en-US" dirty="0"/>
          </a:p>
        </p:txBody>
      </p:sp>
    </p:spTree>
    <p:extLst>
      <p:ext uri="{BB962C8B-B14F-4D97-AF65-F5344CB8AC3E}">
        <p14:creationId xmlns:p14="http://schemas.microsoft.com/office/powerpoint/2010/main" val="326276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F4BF7-AAA3-4E65-A8E0-2B39FA35A865}" type="slidenum">
              <a:rPr lang="en-US" smtClean="0"/>
              <a:t>5</a:t>
            </a:fld>
            <a:endParaRPr lang="en-US" dirty="0"/>
          </a:p>
        </p:txBody>
      </p:sp>
    </p:spTree>
    <p:extLst>
      <p:ext uri="{BB962C8B-B14F-4D97-AF65-F5344CB8AC3E}">
        <p14:creationId xmlns:p14="http://schemas.microsoft.com/office/powerpoint/2010/main" val="326276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F4BF7-AAA3-4E65-A8E0-2B39FA35A865}" type="slidenum">
              <a:rPr lang="en-US" smtClean="0"/>
              <a:t>6</a:t>
            </a:fld>
            <a:endParaRPr lang="en-US" dirty="0"/>
          </a:p>
        </p:txBody>
      </p:sp>
    </p:spTree>
    <p:extLst>
      <p:ext uri="{BB962C8B-B14F-4D97-AF65-F5344CB8AC3E}">
        <p14:creationId xmlns:p14="http://schemas.microsoft.com/office/powerpoint/2010/main" val="2759848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F4BF7-AAA3-4E65-A8E0-2B39FA35A865}" type="slidenum">
              <a:rPr lang="en-US" smtClean="0"/>
              <a:t>7</a:t>
            </a:fld>
            <a:endParaRPr lang="en-US" dirty="0"/>
          </a:p>
        </p:txBody>
      </p:sp>
    </p:spTree>
    <p:extLst>
      <p:ext uri="{BB962C8B-B14F-4D97-AF65-F5344CB8AC3E}">
        <p14:creationId xmlns:p14="http://schemas.microsoft.com/office/powerpoint/2010/main" val="676835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F4BF7-AAA3-4E65-A8E0-2B39FA35A865}" type="slidenum">
              <a:rPr lang="en-US" smtClean="0"/>
              <a:t>8</a:t>
            </a:fld>
            <a:endParaRPr lang="en-US" dirty="0"/>
          </a:p>
        </p:txBody>
      </p:sp>
    </p:spTree>
    <p:extLst>
      <p:ext uri="{BB962C8B-B14F-4D97-AF65-F5344CB8AC3E}">
        <p14:creationId xmlns:p14="http://schemas.microsoft.com/office/powerpoint/2010/main" val="864619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F4BF7-AAA3-4E65-A8E0-2B39FA35A865}" type="slidenum">
              <a:rPr lang="en-US" smtClean="0"/>
              <a:t>9</a:t>
            </a:fld>
            <a:endParaRPr lang="en-US" dirty="0"/>
          </a:p>
        </p:txBody>
      </p:sp>
    </p:spTree>
    <p:extLst>
      <p:ext uri="{BB962C8B-B14F-4D97-AF65-F5344CB8AC3E}">
        <p14:creationId xmlns:p14="http://schemas.microsoft.com/office/powerpoint/2010/main" val="2559117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F4BF7-AAA3-4E65-A8E0-2B39FA35A865}" type="slidenum">
              <a:rPr lang="en-US" smtClean="0"/>
              <a:t>10</a:t>
            </a:fld>
            <a:endParaRPr lang="en-US" dirty="0"/>
          </a:p>
        </p:txBody>
      </p:sp>
    </p:spTree>
    <p:extLst>
      <p:ext uri="{BB962C8B-B14F-4D97-AF65-F5344CB8AC3E}">
        <p14:creationId xmlns:p14="http://schemas.microsoft.com/office/powerpoint/2010/main" val="1675457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F4BF7-AAA3-4E65-A8E0-2B39FA35A865}" type="slidenum">
              <a:rPr lang="en-US" smtClean="0"/>
              <a:t>11</a:t>
            </a:fld>
            <a:endParaRPr lang="en-US" dirty="0"/>
          </a:p>
        </p:txBody>
      </p:sp>
    </p:spTree>
    <p:extLst>
      <p:ext uri="{BB962C8B-B14F-4D97-AF65-F5344CB8AC3E}">
        <p14:creationId xmlns:p14="http://schemas.microsoft.com/office/powerpoint/2010/main" val="1110234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9CA7EE-A37D-450A-9F80-414543EAAA6B}" type="datetimeFigureOut">
              <a:rPr lang="en-US" smtClean="0"/>
              <a:t>4/2/2012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D35773-9B9E-457A-9F5C-5BDC535AED5C}" type="slidenum">
              <a:rPr lang="en-US" smtClean="0"/>
              <a:t>‹#›</a:t>
            </a:fld>
            <a:endParaRPr lang="en-US" dirty="0"/>
          </a:p>
        </p:txBody>
      </p:sp>
    </p:spTree>
    <p:extLst>
      <p:ext uri="{BB962C8B-B14F-4D97-AF65-F5344CB8AC3E}">
        <p14:creationId xmlns:p14="http://schemas.microsoft.com/office/powerpoint/2010/main" val="99027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CA7EE-A37D-450A-9F80-414543EAAA6B}" type="datetimeFigureOut">
              <a:rPr lang="en-US" smtClean="0"/>
              <a:t>4/2/2012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D35773-9B9E-457A-9F5C-5BDC535AED5C}" type="slidenum">
              <a:rPr lang="en-US" smtClean="0"/>
              <a:t>‹#›</a:t>
            </a:fld>
            <a:endParaRPr lang="en-US" dirty="0"/>
          </a:p>
        </p:txBody>
      </p:sp>
    </p:spTree>
    <p:extLst>
      <p:ext uri="{BB962C8B-B14F-4D97-AF65-F5344CB8AC3E}">
        <p14:creationId xmlns:p14="http://schemas.microsoft.com/office/powerpoint/2010/main" val="313593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CA7EE-A37D-450A-9F80-414543EAAA6B}" type="datetimeFigureOut">
              <a:rPr lang="en-US" smtClean="0"/>
              <a:t>4/2/2012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D35773-9B9E-457A-9F5C-5BDC535AED5C}" type="slidenum">
              <a:rPr lang="en-US" smtClean="0"/>
              <a:t>‹#›</a:t>
            </a:fld>
            <a:endParaRPr lang="en-US" dirty="0"/>
          </a:p>
        </p:txBody>
      </p:sp>
    </p:spTree>
    <p:extLst>
      <p:ext uri="{BB962C8B-B14F-4D97-AF65-F5344CB8AC3E}">
        <p14:creationId xmlns:p14="http://schemas.microsoft.com/office/powerpoint/2010/main" val="14373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CA7EE-A37D-450A-9F80-414543EAAA6B}" type="datetimeFigureOut">
              <a:rPr lang="en-US" smtClean="0"/>
              <a:t>4/2/2012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D35773-9B9E-457A-9F5C-5BDC535AED5C}" type="slidenum">
              <a:rPr lang="en-US" smtClean="0"/>
              <a:t>‹#›</a:t>
            </a:fld>
            <a:endParaRPr lang="en-US" dirty="0"/>
          </a:p>
        </p:txBody>
      </p:sp>
    </p:spTree>
    <p:extLst>
      <p:ext uri="{BB962C8B-B14F-4D97-AF65-F5344CB8AC3E}">
        <p14:creationId xmlns:p14="http://schemas.microsoft.com/office/powerpoint/2010/main" val="3446640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CA7EE-A37D-450A-9F80-414543EAAA6B}" type="datetimeFigureOut">
              <a:rPr lang="en-US" smtClean="0"/>
              <a:t>4/2/2012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D35773-9B9E-457A-9F5C-5BDC535AED5C}" type="slidenum">
              <a:rPr lang="en-US" smtClean="0"/>
              <a:t>‹#›</a:t>
            </a:fld>
            <a:endParaRPr lang="en-US" dirty="0"/>
          </a:p>
        </p:txBody>
      </p:sp>
    </p:spTree>
    <p:extLst>
      <p:ext uri="{BB962C8B-B14F-4D97-AF65-F5344CB8AC3E}">
        <p14:creationId xmlns:p14="http://schemas.microsoft.com/office/powerpoint/2010/main" val="4132831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9CA7EE-A37D-450A-9F80-414543EAAA6B}" type="datetimeFigureOut">
              <a:rPr lang="en-US" smtClean="0"/>
              <a:t>4/2/2012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D35773-9B9E-457A-9F5C-5BDC535AED5C}" type="slidenum">
              <a:rPr lang="en-US" smtClean="0"/>
              <a:t>‹#›</a:t>
            </a:fld>
            <a:endParaRPr lang="en-US" dirty="0"/>
          </a:p>
        </p:txBody>
      </p:sp>
    </p:spTree>
    <p:extLst>
      <p:ext uri="{BB962C8B-B14F-4D97-AF65-F5344CB8AC3E}">
        <p14:creationId xmlns:p14="http://schemas.microsoft.com/office/powerpoint/2010/main" val="102820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9CA7EE-A37D-450A-9F80-414543EAAA6B}" type="datetimeFigureOut">
              <a:rPr lang="en-US" smtClean="0"/>
              <a:t>4/2/2012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D35773-9B9E-457A-9F5C-5BDC535AED5C}" type="slidenum">
              <a:rPr lang="en-US" smtClean="0"/>
              <a:t>‹#›</a:t>
            </a:fld>
            <a:endParaRPr lang="en-US" dirty="0"/>
          </a:p>
        </p:txBody>
      </p:sp>
    </p:spTree>
    <p:extLst>
      <p:ext uri="{BB962C8B-B14F-4D97-AF65-F5344CB8AC3E}">
        <p14:creationId xmlns:p14="http://schemas.microsoft.com/office/powerpoint/2010/main" val="3637520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9CA7EE-A37D-450A-9F80-414543EAAA6B}" type="datetimeFigureOut">
              <a:rPr lang="en-US" smtClean="0"/>
              <a:t>4/2/2012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D35773-9B9E-457A-9F5C-5BDC535AED5C}" type="slidenum">
              <a:rPr lang="en-US" smtClean="0"/>
              <a:t>‹#›</a:t>
            </a:fld>
            <a:endParaRPr lang="en-US" dirty="0"/>
          </a:p>
        </p:txBody>
      </p:sp>
    </p:spTree>
    <p:extLst>
      <p:ext uri="{BB962C8B-B14F-4D97-AF65-F5344CB8AC3E}">
        <p14:creationId xmlns:p14="http://schemas.microsoft.com/office/powerpoint/2010/main" val="3866926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CA7EE-A37D-450A-9F80-414543EAAA6B}" type="datetimeFigureOut">
              <a:rPr lang="en-US" smtClean="0"/>
              <a:t>4/2/2012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D35773-9B9E-457A-9F5C-5BDC535AED5C}" type="slidenum">
              <a:rPr lang="en-US" smtClean="0"/>
              <a:t>‹#›</a:t>
            </a:fld>
            <a:endParaRPr lang="en-US" dirty="0"/>
          </a:p>
        </p:txBody>
      </p:sp>
    </p:spTree>
    <p:extLst>
      <p:ext uri="{BB962C8B-B14F-4D97-AF65-F5344CB8AC3E}">
        <p14:creationId xmlns:p14="http://schemas.microsoft.com/office/powerpoint/2010/main" val="1884272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CA7EE-A37D-450A-9F80-414543EAAA6B}" type="datetimeFigureOut">
              <a:rPr lang="en-US" smtClean="0"/>
              <a:t>4/2/2012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D35773-9B9E-457A-9F5C-5BDC535AED5C}" type="slidenum">
              <a:rPr lang="en-US" smtClean="0"/>
              <a:t>‹#›</a:t>
            </a:fld>
            <a:endParaRPr lang="en-US" dirty="0"/>
          </a:p>
        </p:txBody>
      </p:sp>
    </p:spTree>
    <p:extLst>
      <p:ext uri="{BB962C8B-B14F-4D97-AF65-F5344CB8AC3E}">
        <p14:creationId xmlns:p14="http://schemas.microsoft.com/office/powerpoint/2010/main" val="3345905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CA7EE-A37D-450A-9F80-414543EAAA6B}" type="datetimeFigureOut">
              <a:rPr lang="en-US" smtClean="0"/>
              <a:t>4/2/2012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D35773-9B9E-457A-9F5C-5BDC535AED5C}" type="slidenum">
              <a:rPr lang="en-US" smtClean="0"/>
              <a:t>‹#›</a:t>
            </a:fld>
            <a:endParaRPr lang="en-US" dirty="0"/>
          </a:p>
        </p:txBody>
      </p:sp>
    </p:spTree>
    <p:extLst>
      <p:ext uri="{BB962C8B-B14F-4D97-AF65-F5344CB8AC3E}">
        <p14:creationId xmlns:p14="http://schemas.microsoft.com/office/powerpoint/2010/main" val="18705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CA7EE-A37D-450A-9F80-414543EAAA6B}" type="datetimeFigureOut">
              <a:rPr lang="en-US" smtClean="0"/>
              <a:t>4/2/2012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35773-9B9E-457A-9F5C-5BDC535AED5C}" type="slidenum">
              <a:rPr lang="en-US" smtClean="0"/>
              <a:t>‹#›</a:t>
            </a:fld>
            <a:endParaRPr lang="en-US" dirty="0"/>
          </a:p>
        </p:txBody>
      </p:sp>
    </p:spTree>
    <p:extLst>
      <p:ext uri="{BB962C8B-B14F-4D97-AF65-F5344CB8AC3E}">
        <p14:creationId xmlns:p14="http://schemas.microsoft.com/office/powerpoint/2010/main" val="3015794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earth/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hyperlink" Target="file:///C:\Program%20Files%20(x86)\Google\Google%20Earth\client\googleearth.exe"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download.cnet.com/Greenfish-Icon-Editor-Pro/3000-2193_4-10773415.html?tag=mncol;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file:///C:\ProgramData\Microsoft\User%20Account%20Pictures\Default%20Pictur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upport.microsoft.com/kb/321379" TargetMode="External"/><Relationship Id="rId1" Type="http://schemas.openxmlformats.org/officeDocument/2006/relationships/slideLayout" Target="../slideLayouts/slideLayout2.xml"/><Relationship Id="rId6" Type="http://schemas.openxmlformats.org/officeDocument/2006/relationships/hyperlink" Target="file:///C:\Windows\explorer.exe" TargetMode="External"/><Relationship Id="rId5" Type="http://schemas.openxmlformats.org/officeDocument/2006/relationships/slide" Target="slide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www.metageek.net/products/inssid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file:///C:\Program%20Files%20(x86)\MetaGeek\inSSIDer\bin\Inssider.exe" TargetMode="External"/><Relationship Id="rId5" Type="http://schemas.openxmlformats.org/officeDocument/2006/relationships/slide" Target="slide4.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axantum.com/axcrypt/" TargetMode="Externa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download.cnet.com/VLC-Media-Player/3000-13632_4-10267151.html?tag=mncol;1" TargetMode="Externa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hemicalogic.com/mwcalc/" TargetMode="Externa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hyperlink" Target="http://rsbweb.nih.gov/ij/plugins/radial-profile.html" TargetMode="External"/><Relationship Id="rId2" Type="http://schemas.openxmlformats.org/officeDocument/2006/relationships/hyperlink" Target="http://rsbweb.nih.gov/ij/" TargetMode="Externa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download/en/details.aspx?displaylang=en&amp;id=13" TargetMode="External"/><Relationship Id="rId2" Type="http://schemas.openxmlformats.org/officeDocument/2006/relationships/hyperlink" Target="http://office.microsoft.com/en-us/support/microsoft-office-compatibility-pack-for-word-excel-and-powerpoint-HA010168676.aspx" TargetMode="External"/><Relationship Id="rId1" Type="http://schemas.openxmlformats.org/officeDocument/2006/relationships/slideLayout" Target="../slideLayouts/slideLayout2.xml"/><Relationship Id="rId4" Type="http://schemas.openxmlformats.org/officeDocument/2006/relationships/hyperlink" Target="http://www.openoffice.org/" TargetMode="Externa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2" Type="http://schemas.openxmlformats.org/officeDocument/2006/relationships/hyperlink" Target="http://www.esrf.eu/computing/scientific/xop2.1/extension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alternatiff.com/" TargetMode="Externa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hyperlink" Target="http://www.sobolsoft.com/exceltex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3.xml"/><Relationship Id="rId4" Type="http://schemas.openxmlformats.org/officeDocument/2006/relationships/hyperlink" Target="file:///C:\Program%20Files%20(x86)\Excel%20Import%20Multiple%20Text%20Files%20Software\Excel%20Import%20Multiple%20Text%20Files%20Software.ex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file:///C:\Program%20Files%20(x86)\CAM%20Development\Business%20Card%20Designer%20Plus%2010\bcdp.exe" TargetMode="External"/><Relationship Id="rId2" Type="http://schemas.openxmlformats.org/officeDocument/2006/relationships/hyperlink" Target="http://www.camdevelopment.com/designer/business_card/" TargetMode="External"/><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digitizeit.de/" TargetMode="External"/><Relationship Id="rId1" Type="http://schemas.openxmlformats.org/officeDocument/2006/relationships/slideLayout" Target="../slideLayouts/slideLayout2.xml"/><Relationship Id="rId5" Type="http://schemas.openxmlformats.org/officeDocument/2006/relationships/hyperlink" Target="%22C:/Program%20Files%20(x86)/DigitizeIt15/DigitizeIt.exe%22" TargetMode="External"/><Relationship Id="rId4" Type="http://schemas.openxmlformats.org/officeDocument/2006/relationships/slide" Target="slide5.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secondcopy.com/index.html" TargetMode="Externa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daveswebsite.com/software/olshutdown/" TargetMode="Externa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29.xml.rels><?xml version="1.0" encoding="UTF-8" standalone="yes"?>
<Relationships xmlns="http://schemas.openxmlformats.org/package/2006/relationships"><Relationship Id="rId3" Type="http://schemas.openxmlformats.org/officeDocument/2006/relationships/hyperlink" Target="file:///C:\Program%20Files%20(x86)\BizCalc\BizCalc.exe" TargetMode="External"/><Relationship Id="rId2" Type="http://schemas.openxmlformats.org/officeDocument/2006/relationships/hyperlink" Target="http://www.odysseyinc.com/oldsite/subpages/Software/BizCalc/index.htm" TargetMode="External"/><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6.xml"/><Relationship Id="rId7"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slide" Target="slide8.xml"/><Relationship Id="rId10" Type="http://schemas.openxmlformats.org/officeDocument/2006/relationships/slide" Target="slide13.xml"/><Relationship Id="rId4" Type="http://schemas.openxmlformats.org/officeDocument/2006/relationships/slide" Target="slide7.xml"/><Relationship Id="rId9" Type="http://schemas.openxmlformats.org/officeDocument/2006/relationships/slide" Target="slide12.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raxco.com/home/home-professional.aspx" TargetMode="Externa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31.xml.rels><?xml version="1.0" encoding="UTF-8" standalone="yes"?>
<Relationships xmlns="http://schemas.openxmlformats.org/package/2006/relationships"><Relationship Id="rId3" Type="http://schemas.openxmlformats.org/officeDocument/2006/relationships/hyperlink" Target="http://www.valusoft.com/DRHM/store?Action=DisplayProductDetailsPage&amp;SiteID=valusoft&amp;Locale=en_US&amp;productID=183067000" TargetMode="External"/><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3.xml"/><Relationship Id="rId4" Type="http://schemas.openxmlformats.org/officeDocument/2006/relationships/hyperlink" Target="file:///C:\Program%20Files%20(x86)\MasterCook%2011\Program\Mastercook.exe" TargetMode="Externa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ourceforge.net/projects/recipetools/files/RecipeFox/" TargetMode="Externa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14.xml"/><Relationship Id="rId7" Type="http://schemas.openxmlformats.org/officeDocument/2006/relationships/slide" Target="slide1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slide" Target="slide16.xml"/><Relationship Id="rId10" Type="http://schemas.openxmlformats.org/officeDocument/2006/relationships/hyperlink" Target="http://free.patentfetcher.com/Patent-Fetcher-Form.php" TargetMode="External"/><Relationship Id="rId4" Type="http://schemas.openxmlformats.org/officeDocument/2006/relationships/slide" Target="slide15.xml"/><Relationship Id="rId9" Type="http://schemas.openxmlformats.org/officeDocument/2006/relationships/slide" Target="slide23.xml"/></Relationships>
</file>

<file path=ppt/slides/_rels/slide5.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24.xml"/><Relationship Id="rId7" Type="http://schemas.openxmlformats.org/officeDocument/2006/relationships/slide" Target="slide29.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26.xml"/><Relationship Id="rId9" Type="http://schemas.openxmlformats.org/officeDocument/2006/relationships/slide" Target="slide31.xml"/></Relationships>
</file>

<file path=ppt/slides/_rels/slide6.xml.rels><?xml version="1.0" encoding="UTF-8" standalone="yes"?>
<Relationships xmlns="http://schemas.openxmlformats.org/package/2006/relationships"><Relationship Id="rId3" Type="http://schemas.openxmlformats.org/officeDocument/2006/relationships/hyperlink" Target="http://get.adobe.com/read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hyperlink" Target="http://get.adobe.com/flashplaye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mozilla.org/en-US/firefox/ne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hyperlink" Target="http://www.apple.com/safari/" TargetMode="External"/><Relationship Id="rId4" Type="http://schemas.openxmlformats.org/officeDocument/2006/relationships/hyperlink" Target="https://www.google.com/chrom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java.com/en/download/index.js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hyperlink" Target="http://www.java.com/en/download/installed.jsp"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ourceforge.net/projects/pdfcreato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lstStyle/>
          <a:p>
            <a:r>
              <a:rPr lang="en-US" dirty="0" smtClean="0"/>
              <a:t>Freeware, Shareware, Inexpensive Software</a:t>
            </a:r>
            <a:endParaRPr lang="en-US" dirty="0"/>
          </a:p>
        </p:txBody>
      </p:sp>
      <p:sp>
        <p:nvSpPr>
          <p:cNvPr id="3" name="Subtitle 2"/>
          <p:cNvSpPr>
            <a:spLocks noGrp="1"/>
          </p:cNvSpPr>
          <p:nvPr>
            <p:ph type="subTitle" idx="1"/>
          </p:nvPr>
        </p:nvSpPr>
        <p:spPr>
          <a:xfrm>
            <a:off x="1371600" y="3276600"/>
            <a:ext cx="6400800" cy="1752600"/>
          </a:xfrm>
        </p:spPr>
        <p:txBody>
          <a:bodyPr/>
          <a:lstStyle/>
          <a:p>
            <a:pPr marL="457200" indent="-457200" algn="l">
              <a:buFont typeface="Arial" pitchFamily="34" charset="0"/>
              <a:buChar char="•"/>
            </a:pPr>
            <a:r>
              <a:rPr lang="en-US" dirty="0" smtClean="0">
                <a:solidFill>
                  <a:schemeClr val="tx1"/>
                </a:solidFill>
              </a:rPr>
              <a:t>From nearly essential for all to </a:t>
            </a:r>
          </a:p>
          <a:p>
            <a:pPr marL="457200" indent="-457200" algn="l">
              <a:buFont typeface="Arial" pitchFamily="34" charset="0"/>
              <a:buChar char="•"/>
            </a:pPr>
            <a:r>
              <a:rPr lang="en-US" dirty="0" smtClean="0">
                <a:solidFill>
                  <a:schemeClr val="tx1"/>
                </a:solidFill>
              </a:rPr>
              <a:t>Amazingly labor saving at work to</a:t>
            </a:r>
          </a:p>
          <a:p>
            <a:pPr marL="457200" indent="-457200" algn="l">
              <a:buFont typeface="Arial" pitchFamily="34" charset="0"/>
              <a:buChar char="•"/>
            </a:pPr>
            <a:r>
              <a:rPr lang="en-US" dirty="0" smtClean="0">
                <a:solidFill>
                  <a:schemeClr val="tx1"/>
                </a:solidFill>
              </a:rPr>
              <a:t>übergeeky</a:t>
            </a:r>
          </a:p>
          <a:p>
            <a:pPr algn="l"/>
            <a:endParaRPr lang="en-US" dirty="0">
              <a:solidFill>
                <a:schemeClr val="tx1"/>
              </a:solidFill>
            </a:endParaRPr>
          </a:p>
        </p:txBody>
      </p:sp>
    </p:spTree>
    <p:extLst>
      <p:ext uri="{BB962C8B-B14F-4D97-AF65-F5344CB8AC3E}">
        <p14:creationId xmlns:p14="http://schemas.microsoft.com/office/powerpoint/2010/main" val="3056185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Google Earth</a:t>
            </a:r>
            <a:endParaRPr lang="en-US" dirty="0"/>
          </a:p>
        </p:txBody>
      </p:sp>
      <p:sp>
        <p:nvSpPr>
          <p:cNvPr id="3" name="Content Placeholder 2"/>
          <p:cNvSpPr>
            <a:spLocks noGrp="1"/>
          </p:cNvSpPr>
          <p:nvPr>
            <p:ph idx="1"/>
          </p:nvPr>
        </p:nvSpPr>
        <p:spPr>
          <a:xfrm>
            <a:off x="457200" y="4419600"/>
            <a:ext cx="8229600" cy="1706563"/>
          </a:xfrm>
        </p:spPr>
        <p:txBody>
          <a:bodyPr/>
          <a:lstStyle/>
          <a:p>
            <a:r>
              <a:rPr lang="en-US" dirty="0" smtClean="0"/>
              <a:t>Download link:</a:t>
            </a:r>
          </a:p>
          <a:p>
            <a:r>
              <a:rPr lang="en-US" dirty="0">
                <a:hlinkClick r:id="rId3"/>
              </a:rPr>
              <a:t>http://</a:t>
            </a:r>
            <a:r>
              <a:rPr lang="en-US" dirty="0" smtClean="0">
                <a:hlinkClick r:id="rId3"/>
              </a:rPr>
              <a:t>www.google.com/earth/index.html</a:t>
            </a:r>
            <a:endParaRPr lang="en-US" dirty="0" smtClean="0"/>
          </a:p>
          <a:p>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941" y="685800"/>
            <a:ext cx="7515225"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Custom 3">
            <a:hlinkClick r:id="rId5" action="ppaction://program" highlightClick="1"/>
          </p:cNvPr>
          <p:cNvSpPr/>
          <p:nvPr/>
        </p:nvSpPr>
        <p:spPr>
          <a:xfrm>
            <a:off x="457200" y="6019800"/>
            <a:ext cx="1981200" cy="5334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Google Earth Demo</a:t>
            </a:r>
            <a:endParaRPr lang="en-US" dirty="0"/>
          </a:p>
        </p:txBody>
      </p:sp>
      <p:sp>
        <p:nvSpPr>
          <p:cNvPr id="6" name="Action Button: Custom 5">
            <a:hlinkClick r:id="rId6" action="ppaction://hlinksldjump" highlightClick="1"/>
          </p:cNvPr>
          <p:cNvSpPr/>
          <p:nvPr/>
        </p:nvSpPr>
        <p:spPr>
          <a:xfrm>
            <a:off x="7162800" y="6172200"/>
            <a:ext cx="9906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a:t>
            </a:r>
            <a:endParaRPr lang="en-US" dirty="0"/>
          </a:p>
        </p:txBody>
      </p:sp>
    </p:spTree>
    <p:extLst>
      <p:ext uri="{BB962C8B-B14F-4D97-AF65-F5344CB8AC3E}">
        <p14:creationId xmlns:p14="http://schemas.microsoft.com/office/powerpoint/2010/main" val="3900011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Greenfish Icon Editor</a:t>
            </a:r>
            <a:endParaRPr lang="en-US" dirty="0"/>
          </a:p>
        </p:txBody>
      </p:sp>
      <p:sp>
        <p:nvSpPr>
          <p:cNvPr id="3" name="Content Placeholder 2"/>
          <p:cNvSpPr>
            <a:spLocks noGrp="1"/>
          </p:cNvSpPr>
          <p:nvPr>
            <p:ph idx="1"/>
          </p:nvPr>
        </p:nvSpPr>
        <p:spPr/>
        <p:txBody>
          <a:bodyPr/>
          <a:lstStyle/>
          <a:p>
            <a:r>
              <a:rPr lang="en-US" dirty="0" smtClean="0"/>
              <a:t>Allows creation / editing of custom icons</a:t>
            </a:r>
          </a:p>
          <a:p>
            <a:r>
              <a:rPr lang="en-US" dirty="0" smtClean="0"/>
              <a:t>Download link:</a:t>
            </a:r>
          </a:p>
          <a:p>
            <a:r>
              <a:rPr lang="en-US" dirty="0">
                <a:hlinkClick r:id="rId3"/>
              </a:rPr>
              <a:t>http://</a:t>
            </a:r>
            <a:r>
              <a:rPr lang="en-US" dirty="0" smtClean="0">
                <a:hlinkClick r:id="rId3"/>
              </a:rPr>
              <a:t>download.cnet.com/Greenfish-Icon-Editor-Pro/3000-2193_4-10773415.html?tag=mncol;1</a:t>
            </a:r>
            <a:endParaRPr lang="en-US" dirty="0" smtClean="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648200"/>
            <a:ext cx="278130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48200" y="5715000"/>
            <a:ext cx="1371600" cy="369332"/>
          </a:xfrm>
          <a:prstGeom prst="rect">
            <a:avLst/>
          </a:prstGeom>
          <a:noFill/>
        </p:spPr>
        <p:txBody>
          <a:bodyPr wrap="square" rtlCol="0">
            <a:spAutoFit/>
          </a:bodyPr>
          <a:lstStyle/>
          <a:p>
            <a:r>
              <a:rPr lang="en-US" dirty="0" smtClean="0"/>
              <a:t>Custom icon</a:t>
            </a:r>
            <a:endParaRPr lang="en-US" dirty="0"/>
          </a:p>
        </p:txBody>
      </p:sp>
      <p:cxnSp>
        <p:nvCxnSpPr>
          <p:cNvPr id="6" name="Straight Arrow Connector 5"/>
          <p:cNvCxnSpPr>
            <a:stCxn id="4" idx="1"/>
          </p:cNvCxnSpPr>
          <p:nvPr/>
        </p:nvCxnSpPr>
        <p:spPr>
          <a:xfrm flipH="1">
            <a:off x="3352800" y="5899666"/>
            <a:ext cx="129540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Action Button: Custom 6">
            <a:hlinkClick r:id="rId5" action="ppaction://hlinksldjump" highlightClick="1"/>
          </p:cNvPr>
          <p:cNvSpPr/>
          <p:nvPr/>
        </p:nvSpPr>
        <p:spPr>
          <a:xfrm>
            <a:off x="7772400" y="6267450"/>
            <a:ext cx="9906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a:t>
            </a:r>
            <a:endParaRPr lang="en-US" dirty="0"/>
          </a:p>
        </p:txBody>
      </p:sp>
    </p:spTree>
    <p:extLst>
      <p:ext uri="{BB962C8B-B14F-4D97-AF65-F5344CB8AC3E}">
        <p14:creationId xmlns:p14="http://schemas.microsoft.com/office/powerpoint/2010/main" val="520992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user account picture</a:t>
            </a:r>
            <a:endParaRPr lang="en-US" dirty="0"/>
          </a:p>
        </p:txBody>
      </p:sp>
      <p:sp>
        <p:nvSpPr>
          <p:cNvPr id="3" name="Content Placeholder 2"/>
          <p:cNvSpPr>
            <a:spLocks noGrp="1"/>
          </p:cNvSpPr>
          <p:nvPr>
            <p:ph idx="1"/>
          </p:nvPr>
        </p:nvSpPr>
        <p:spPr/>
        <p:txBody>
          <a:bodyPr/>
          <a:lstStyle/>
          <a:p>
            <a:r>
              <a:rPr lang="en-US" dirty="0" smtClean="0"/>
              <a:t>Windows 7 default location:</a:t>
            </a:r>
          </a:p>
          <a:p>
            <a:r>
              <a:rPr lang="en-US" dirty="0">
                <a:hlinkClick r:id="rId3" action="ppaction://hlinkfile"/>
              </a:rPr>
              <a:t>C:\ProgramData\Microsoft\User Account Pictures\Default </a:t>
            </a:r>
            <a:r>
              <a:rPr lang="en-US" dirty="0" smtClean="0">
                <a:hlinkClick r:id="rId3" action="ppaction://hlinkfile"/>
              </a:rPr>
              <a:t>Pictures</a:t>
            </a:r>
            <a:endParaRPr lang="en-US" dirty="0" smtClean="0"/>
          </a:p>
          <a:p>
            <a:r>
              <a:rPr lang="en-US" dirty="0"/>
              <a:t>You can add your custom pictures to the above location so that the user accounts applet lists them automatically. Ensure that the dimension of the picture is 128x128 pixels, and it's a Bitmap image (.bmp).</a:t>
            </a:r>
            <a:endParaRPr lang="en-US" dirty="0" smtClean="0"/>
          </a:p>
          <a:p>
            <a:endParaRPr lang="en-US" dirty="0"/>
          </a:p>
        </p:txBody>
      </p:sp>
      <p:sp>
        <p:nvSpPr>
          <p:cNvPr id="5" name="Action Button: Custom 4">
            <a:hlinkClick r:id="rId4" action="ppaction://hlinksldjump" highlightClick="1"/>
          </p:cNvPr>
          <p:cNvSpPr/>
          <p:nvPr/>
        </p:nvSpPr>
        <p:spPr>
          <a:xfrm>
            <a:off x="7696200" y="6172200"/>
            <a:ext cx="9906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a:t>
            </a:r>
            <a:endParaRPr lang="en-US" dirty="0"/>
          </a:p>
        </p:txBody>
      </p:sp>
    </p:spTree>
    <p:extLst>
      <p:ext uri="{BB962C8B-B14F-4D97-AF65-F5344CB8AC3E}">
        <p14:creationId xmlns:p14="http://schemas.microsoft.com/office/powerpoint/2010/main" val="1845832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001000" cy="1143000"/>
          </a:xfrm>
        </p:spPr>
        <p:txBody>
          <a:bodyPr>
            <a:normAutofit fontScale="90000"/>
          </a:bodyPr>
          <a:lstStyle/>
          <a:p>
            <a:r>
              <a:rPr lang="en-US" dirty="0"/>
              <a:t>How to add print </a:t>
            </a:r>
            <a:r>
              <a:rPr lang="en-US" dirty="0" smtClean="0"/>
              <a:t>directory command </a:t>
            </a:r>
            <a:r>
              <a:rPr lang="en-US" dirty="0"/>
              <a:t>to Windows</a:t>
            </a:r>
          </a:p>
        </p:txBody>
      </p:sp>
      <p:sp>
        <p:nvSpPr>
          <p:cNvPr id="3" name="Content Placeholder 2"/>
          <p:cNvSpPr>
            <a:spLocks noGrp="1"/>
          </p:cNvSpPr>
          <p:nvPr>
            <p:ph idx="1"/>
          </p:nvPr>
        </p:nvSpPr>
        <p:spPr/>
        <p:txBody>
          <a:bodyPr>
            <a:normAutofit fontScale="92500" lnSpcReduction="10000"/>
          </a:bodyPr>
          <a:lstStyle/>
          <a:p>
            <a:r>
              <a:rPr lang="en-US" dirty="0">
                <a:hlinkClick r:id="rId2"/>
              </a:rPr>
              <a:t>http://</a:t>
            </a:r>
            <a:r>
              <a:rPr lang="en-US" dirty="0" smtClean="0">
                <a:hlinkClick r:id="rId2"/>
              </a:rPr>
              <a:t>support.microsoft.com/kb/321379</a:t>
            </a:r>
            <a:endParaRPr lang="en-US" dirty="0" smtClean="0"/>
          </a:p>
          <a:p>
            <a:r>
              <a:rPr lang="en-US" dirty="0" smtClean="0"/>
              <a:t>This page has a Microsoft Fix-It:</a:t>
            </a:r>
          </a:p>
          <a:p>
            <a:endParaRPr lang="en-US" dirty="0" smtClean="0"/>
          </a:p>
          <a:p>
            <a:endParaRPr lang="en-US" dirty="0"/>
          </a:p>
          <a:p>
            <a:endParaRPr lang="en-US" dirty="0" smtClean="0"/>
          </a:p>
          <a:p>
            <a:endParaRPr lang="en-US" dirty="0"/>
          </a:p>
          <a:p>
            <a:endParaRPr lang="en-US" dirty="0" smtClean="0"/>
          </a:p>
          <a:p>
            <a:r>
              <a:rPr lang="en-US" dirty="0" smtClean="0"/>
              <a:t>After running this, right clicking on folder now give the option to print directory</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1" y="2909888"/>
            <a:ext cx="3124200" cy="210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ction Button: Custom 6">
            <a:hlinkClick r:id="rId5" action="ppaction://hlinksldjump" highlightClick="1"/>
          </p:cNvPr>
          <p:cNvSpPr/>
          <p:nvPr/>
        </p:nvSpPr>
        <p:spPr>
          <a:xfrm>
            <a:off x="7696200" y="6172200"/>
            <a:ext cx="9906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a:t>
            </a:r>
            <a:endParaRPr lang="en-US" dirty="0"/>
          </a:p>
        </p:txBody>
      </p:sp>
      <p:sp>
        <p:nvSpPr>
          <p:cNvPr id="4" name="Action Button: Custom 3">
            <a:hlinkClick r:id="rId6" action="ppaction://program" highlightClick="1"/>
          </p:cNvPr>
          <p:cNvSpPr/>
          <p:nvPr/>
        </p:nvSpPr>
        <p:spPr>
          <a:xfrm>
            <a:off x="381000" y="6324600"/>
            <a:ext cx="1295400" cy="381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DEMO</a:t>
            </a:r>
            <a:endParaRPr lang="en-US" dirty="0"/>
          </a:p>
        </p:txBody>
      </p:sp>
    </p:spTree>
    <p:extLst>
      <p:ext uri="{BB962C8B-B14F-4D97-AF65-F5344CB8AC3E}">
        <p14:creationId xmlns:p14="http://schemas.microsoft.com/office/powerpoint/2010/main" val="2082587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inSSIDer</a:t>
            </a:r>
          </a:p>
        </p:txBody>
      </p:sp>
      <p:sp>
        <p:nvSpPr>
          <p:cNvPr id="3" name="Content Placeholder 2"/>
          <p:cNvSpPr>
            <a:spLocks noGrp="1"/>
          </p:cNvSpPr>
          <p:nvPr>
            <p:ph idx="1"/>
          </p:nvPr>
        </p:nvSpPr>
        <p:spPr>
          <a:xfrm>
            <a:off x="152400" y="838200"/>
            <a:ext cx="8839200" cy="5287963"/>
          </a:xfrm>
        </p:spPr>
        <p:txBody>
          <a:bodyPr>
            <a:normAutofit fontScale="85000" lnSpcReduction="20000"/>
          </a:bodyPr>
          <a:lstStyle/>
          <a:p>
            <a:r>
              <a:rPr lang="en-US" dirty="0"/>
              <a:t>– Inspect your Wi-Fi and surrounding networks</a:t>
            </a:r>
          </a:p>
          <a:p>
            <a:r>
              <a:rPr lang="en-US" dirty="0"/>
              <a:t>– Scan and filter hundreds of nearby access points</a:t>
            </a:r>
          </a:p>
          <a:p>
            <a:r>
              <a:rPr lang="en-US" dirty="0"/>
              <a:t>– Troubleshoot competing access points and clogged Wi-Fi channels</a:t>
            </a:r>
          </a:p>
          <a:p>
            <a:r>
              <a:rPr lang="en-US" dirty="0"/>
              <a:t>– Highlight access points for areas with high Wi-Fi concentration</a:t>
            </a:r>
          </a:p>
          <a:p>
            <a:r>
              <a:rPr lang="en-US" dirty="0"/>
              <a:t>– Track the strength of received signals in dBm over time</a:t>
            </a:r>
          </a:p>
          <a:p>
            <a:r>
              <a:rPr lang="en-US" dirty="0"/>
              <a:t>– Sort results by MAC Address, SSID, Channel, RSSI, Time Last </a:t>
            </a:r>
            <a:r>
              <a:rPr lang="en-US" dirty="0" smtClean="0"/>
              <a:t>Seen</a:t>
            </a:r>
          </a:p>
          <a:p>
            <a:r>
              <a:rPr lang="en-US" dirty="0" smtClean="0"/>
              <a:t>Download link:</a:t>
            </a:r>
          </a:p>
          <a:p>
            <a:r>
              <a:rPr lang="en-US" dirty="0">
                <a:hlinkClick r:id="rId3"/>
              </a:rPr>
              <a:t>http://www.metageek.net/products/inssider</a:t>
            </a:r>
            <a:r>
              <a:rPr lang="en-US" dirty="0" smtClean="0">
                <a:hlinkClick r:id="rId3"/>
              </a:rPr>
              <a:t>/</a:t>
            </a:r>
            <a:endParaRPr lang="en-US" dirty="0" smtClean="0"/>
          </a:p>
          <a:p>
            <a:r>
              <a:rPr lang="en-US" dirty="0" smtClean="0"/>
              <a:t>If issue with current version, I have the installer file for a known stable version</a:t>
            </a:r>
          </a:p>
          <a:p>
            <a:pPr marL="0" indent="0">
              <a:buNone/>
            </a:pPr>
            <a:endParaRPr lang="en-US" dirty="0" smtClean="0"/>
          </a:p>
          <a:p>
            <a:endParaRPr lang="en-US" dirty="0"/>
          </a:p>
        </p:txBody>
      </p:sp>
      <p:sp>
        <p:nvSpPr>
          <p:cNvPr id="4" name="Action Button: Custom 3">
            <a:hlinkClick r:id="rId4" action="ppaction://hlinksldjump" highlightClick="1"/>
          </p:cNvPr>
          <p:cNvSpPr/>
          <p:nvPr/>
        </p:nvSpPr>
        <p:spPr>
          <a:xfrm>
            <a:off x="7772400" y="6267450"/>
            <a:ext cx="9906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5" action="ppaction://hlinksldjump"/>
              </a:rPr>
              <a:t>Return</a:t>
            </a:r>
            <a:endParaRPr lang="en-US" dirty="0"/>
          </a:p>
        </p:txBody>
      </p:sp>
      <p:sp>
        <p:nvSpPr>
          <p:cNvPr id="5" name="Action Button: Custom 4">
            <a:hlinkClick r:id="rId6" action="ppaction://program" highlightClick="1"/>
          </p:cNvPr>
          <p:cNvSpPr/>
          <p:nvPr/>
        </p:nvSpPr>
        <p:spPr>
          <a:xfrm>
            <a:off x="533400" y="6267450"/>
            <a:ext cx="19050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inSSIDer DEMO</a:t>
            </a:r>
            <a:endParaRPr lang="en-US" dirty="0"/>
          </a:p>
        </p:txBody>
      </p:sp>
    </p:spTree>
    <p:extLst>
      <p:ext uri="{BB962C8B-B14F-4D97-AF65-F5344CB8AC3E}">
        <p14:creationId xmlns:p14="http://schemas.microsoft.com/office/powerpoint/2010/main" val="925527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Axcrypt</a:t>
            </a:r>
            <a:endParaRPr lang="en-US" dirty="0"/>
          </a:p>
        </p:txBody>
      </p:sp>
      <p:sp>
        <p:nvSpPr>
          <p:cNvPr id="3" name="Content Placeholder 2"/>
          <p:cNvSpPr>
            <a:spLocks noGrp="1"/>
          </p:cNvSpPr>
          <p:nvPr>
            <p:ph idx="1"/>
          </p:nvPr>
        </p:nvSpPr>
        <p:spPr/>
        <p:txBody>
          <a:bodyPr/>
          <a:lstStyle/>
          <a:p>
            <a:r>
              <a:rPr lang="en-US" dirty="0" smtClean="0"/>
              <a:t>East to use encryption software</a:t>
            </a:r>
          </a:p>
          <a:p>
            <a:r>
              <a:rPr lang="en-US" dirty="0" smtClean="0"/>
              <a:t>Encrypts / decrypts individual files / folders</a:t>
            </a:r>
          </a:p>
          <a:p>
            <a:r>
              <a:rPr lang="en-US" dirty="0" smtClean="0"/>
              <a:t>Adds to Windows right click context menu</a:t>
            </a:r>
          </a:p>
          <a:p>
            <a:r>
              <a:rPr lang="en-US" dirty="0" smtClean="0"/>
              <a:t>Double clicking encrypted file brings up Axcrypt menu; closing file automatically re-encrypts file / bleaches clear text file</a:t>
            </a:r>
          </a:p>
          <a:p>
            <a:r>
              <a:rPr lang="en-US" dirty="0" smtClean="0"/>
              <a:t>Information / download link:</a:t>
            </a:r>
          </a:p>
          <a:p>
            <a:pPr lvl="1"/>
            <a:r>
              <a:rPr lang="en-US" dirty="0">
                <a:hlinkClick r:id="rId2"/>
              </a:rPr>
              <a:t>http://www.axantum.com/axcrypt</a:t>
            </a:r>
            <a:r>
              <a:rPr lang="en-US" dirty="0" smtClean="0">
                <a:hlinkClick r:id="rId2"/>
              </a:rPr>
              <a:t>/</a:t>
            </a:r>
            <a:endParaRPr lang="en-US" dirty="0" smtClean="0"/>
          </a:p>
          <a:p>
            <a:endParaRPr lang="en-US" dirty="0" smtClean="0"/>
          </a:p>
          <a:p>
            <a:endParaRPr lang="en-US" dirty="0"/>
          </a:p>
        </p:txBody>
      </p:sp>
      <p:sp>
        <p:nvSpPr>
          <p:cNvPr id="4" name="Action Button: Custom 3">
            <a:hlinkClick r:id="rId3" action="ppaction://hlinksldjump" highlightClick="1"/>
          </p:cNvPr>
          <p:cNvSpPr/>
          <p:nvPr/>
        </p:nvSpPr>
        <p:spPr>
          <a:xfrm>
            <a:off x="7772400" y="6267450"/>
            <a:ext cx="9906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ction="ppaction://hlinksldjump"/>
              </a:rPr>
              <a:t>Return</a:t>
            </a:r>
            <a:endParaRPr lang="en-US" dirty="0"/>
          </a:p>
        </p:txBody>
      </p:sp>
    </p:spTree>
    <p:extLst>
      <p:ext uri="{BB962C8B-B14F-4D97-AF65-F5344CB8AC3E}">
        <p14:creationId xmlns:p14="http://schemas.microsoft.com/office/powerpoint/2010/main" val="837470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VLC Media Player</a:t>
            </a:r>
            <a:endParaRPr lang="en-US" dirty="0"/>
          </a:p>
        </p:txBody>
      </p:sp>
      <p:sp>
        <p:nvSpPr>
          <p:cNvPr id="3" name="Content Placeholder 2"/>
          <p:cNvSpPr>
            <a:spLocks noGrp="1"/>
          </p:cNvSpPr>
          <p:nvPr>
            <p:ph idx="1"/>
          </p:nvPr>
        </p:nvSpPr>
        <p:spPr/>
        <p:txBody>
          <a:bodyPr/>
          <a:lstStyle/>
          <a:p>
            <a:r>
              <a:rPr lang="en-US" dirty="0" smtClean="0"/>
              <a:t>Versatile media player</a:t>
            </a:r>
          </a:p>
          <a:p>
            <a:r>
              <a:rPr lang="en-US" dirty="0" smtClean="0"/>
              <a:t>I used it to capture streaming video from an IR camera on the local network (the camera software could only capture stills)</a:t>
            </a:r>
          </a:p>
          <a:p>
            <a:r>
              <a:rPr lang="en-US" dirty="0" smtClean="0"/>
              <a:t>Download link:</a:t>
            </a:r>
          </a:p>
          <a:p>
            <a:r>
              <a:rPr lang="en-US" dirty="0">
                <a:hlinkClick r:id="rId2"/>
              </a:rPr>
              <a:t>http://</a:t>
            </a:r>
            <a:r>
              <a:rPr lang="en-US" dirty="0" smtClean="0">
                <a:hlinkClick r:id="rId2"/>
              </a:rPr>
              <a:t>download.cnet.com/VLC-Media-Player/3000-13632_4-10267151.html?tag=mncol;1</a:t>
            </a:r>
            <a:endParaRPr lang="en-US" dirty="0" smtClean="0"/>
          </a:p>
          <a:p>
            <a:endParaRPr lang="en-US" dirty="0"/>
          </a:p>
        </p:txBody>
      </p:sp>
      <p:sp>
        <p:nvSpPr>
          <p:cNvPr id="6" name="Action Button: Custom 5">
            <a:hlinkClick r:id="rId3" action="ppaction://hlinksldjump" highlightClick="1"/>
          </p:cNvPr>
          <p:cNvSpPr/>
          <p:nvPr/>
        </p:nvSpPr>
        <p:spPr>
          <a:xfrm>
            <a:off x="7772400" y="6267450"/>
            <a:ext cx="9906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ction="ppaction://hlinksldjump"/>
              </a:rPr>
              <a:t>Return</a:t>
            </a:r>
            <a:endParaRPr lang="en-US" dirty="0"/>
          </a:p>
        </p:txBody>
      </p:sp>
    </p:spTree>
    <p:extLst>
      <p:ext uri="{BB962C8B-B14F-4D97-AF65-F5344CB8AC3E}">
        <p14:creationId xmlns:p14="http://schemas.microsoft.com/office/powerpoint/2010/main" val="1699062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MWcalc</a:t>
            </a:r>
            <a:endParaRPr lang="en-US" dirty="0"/>
          </a:p>
        </p:txBody>
      </p:sp>
      <p:sp>
        <p:nvSpPr>
          <p:cNvPr id="3" name="Content Placeholder 2"/>
          <p:cNvSpPr>
            <a:spLocks noGrp="1"/>
          </p:cNvSpPr>
          <p:nvPr>
            <p:ph idx="1"/>
          </p:nvPr>
        </p:nvSpPr>
        <p:spPr>
          <a:xfrm>
            <a:off x="381000" y="914400"/>
            <a:ext cx="8229600" cy="5791200"/>
          </a:xfrm>
        </p:spPr>
        <p:txBody>
          <a:bodyPr>
            <a:normAutofit/>
          </a:bodyPr>
          <a:lstStyle/>
          <a:p>
            <a:r>
              <a:rPr lang="en-US" dirty="0" smtClean="0"/>
              <a:t>Excel addin to calculate molecular weight</a:t>
            </a:r>
          </a:p>
          <a:p>
            <a:r>
              <a:rPr lang="en-US" dirty="0" smtClean="0"/>
              <a:t>Place the DLL in Office 12 / library or Office14 / library and activate the add-in</a:t>
            </a:r>
          </a:p>
          <a:p>
            <a:r>
              <a:rPr lang="en-US" dirty="0" smtClean="0"/>
              <a:t>Result:</a:t>
            </a:r>
          </a:p>
          <a:p>
            <a:endParaRPr lang="en-US" dirty="0"/>
          </a:p>
          <a:p>
            <a:pPr marL="0" indent="0">
              <a:buNone/>
            </a:pPr>
            <a:endParaRPr lang="en-US" dirty="0"/>
          </a:p>
          <a:p>
            <a:r>
              <a:rPr lang="en-US" dirty="0" smtClean="0"/>
              <a:t>Works with Excel 97 through 2010</a:t>
            </a:r>
          </a:p>
          <a:p>
            <a:r>
              <a:rPr lang="en-US" dirty="0" smtClean="0"/>
              <a:t>Information and Download: </a:t>
            </a:r>
          </a:p>
          <a:p>
            <a:r>
              <a:rPr lang="en-US" dirty="0">
                <a:hlinkClick r:id="rId2"/>
              </a:rPr>
              <a:t>http://www.chemicalogic.com/mwcalc</a:t>
            </a:r>
            <a:r>
              <a:rPr lang="en-US" dirty="0" smtClean="0">
                <a:hlinkClick r:id="rId2"/>
              </a:rPr>
              <a:t>/</a:t>
            </a:r>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133600"/>
            <a:ext cx="5159376"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tion Button: Custom 4">
            <a:hlinkClick r:id="rId4" action="ppaction://hlinksldjump" highlightClick="1"/>
          </p:cNvPr>
          <p:cNvSpPr/>
          <p:nvPr/>
        </p:nvSpPr>
        <p:spPr>
          <a:xfrm>
            <a:off x="7772400" y="6267450"/>
            <a:ext cx="9906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5" action="ppaction://hlinksldjump"/>
              </a:rPr>
              <a:t>Return</a:t>
            </a:r>
            <a:endParaRPr lang="en-US" dirty="0"/>
          </a:p>
        </p:txBody>
      </p:sp>
    </p:spTree>
    <p:extLst>
      <p:ext uri="{BB962C8B-B14F-4D97-AF65-F5344CB8AC3E}">
        <p14:creationId xmlns:p14="http://schemas.microsoft.com/office/powerpoint/2010/main" val="1910762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ImageJ</a:t>
            </a:r>
            <a:endParaRPr lang="en-US" dirty="0"/>
          </a:p>
        </p:txBody>
      </p:sp>
      <p:sp>
        <p:nvSpPr>
          <p:cNvPr id="3" name="Content Placeholder 2"/>
          <p:cNvSpPr>
            <a:spLocks noGrp="1"/>
          </p:cNvSpPr>
          <p:nvPr>
            <p:ph idx="1"/>
          </p:nvPr>
        </p:nvSpPr>
        <p:spPr>
          <a:xfrm>
            <a:off x="381000" y="1600200"/>
            <a:ext cx="8382000" cy="4525963"/>
          </a:xfrm>
        </p:spPr>
        <p:txBody>
          <a:bodyPr>
            <a:normAutofit lnSpcReduction="10000"/>
          </a:bodyPr>
          <a:lstStyle/>
          <a:p>
            <a:r>
              <a:rPr lang="en-US" dirty="0" smtClean="0"/>
              <a:t>Sophisticated image analysis program, originally written at NIH for the early Mac, since ported to  Java</a:t>
            </a:r>
          </a:p>
          <a:p>
            <a:r>
              <a:rPr lang="en-US" dirty="0" smtClean="0"/>
              <a:t>Has many useful plugins that extend capability, including Radial Profile Plot</a:t>
            </a:r>
          </a:p>
          <a:p>
            <a:r>
              <a:rPr lang="en-US" dirty="0" smtClean="0"/>
              <a:t>Documentation and download link:</a:t>
            </a:r>
          </a:p>
          <a:p>
            <a:pPr lvl="1"/>
            <a:r>
              <a:rPr lang="en-US" dirty="0">
                <a:hlinkClick r:id="rId2"/>
              </a:rPr>
              <a:t>http://rsbweb.nih.gov/ij</a:t>
            </a:r>
            <a:r>
              <a:rPr lang="en-US" dirty="0" smtClean="0">
                <a:hlinkClick r:id="rId2"/>
              </a:rPr>
              <a:t>/</a:t>
            </a:r>
            <a:endParaRPr lang="en-US" dirty="0" smtClean="0"/>
          </a:p>
          <a:p>
            <a:r>
              <a:rPr lang="en-US" dirty="0" smtClean="0"/>
              <a:t>Radial Profile Plot:</a:t>
            </a:r>
          </a:p>
          <a:p>
            <a:pPr lvl="1"/>
            <a:r>
              <a:rPr lang="en-US" dirty="0">
                <a:hlinkClick r:id="rId3"/>
              </a:rPr>
              <a:t>http://</a:t>
            </a:r>
            <a:r>
              <a:rPr lang="en-US" dirty="0" smtClean="0">
                <a:hlinkClick r:id="rId3"/>
              </a:rPr>
              <a:t>rsbweb.nih.gov/ij/plugins/radial-profile.html</a:t>
            </a:r>
            <a:endParaRPr lang="en-US" dirty="0" smtClean="0"/>
          </a:p>
          <a:p>
            <a:endParaRPr lang="en-US" dirty="0"/>
          </a:p>
        </p:txBody>
      </p:sp>
      <p:sp>
        <p:nvSpPr>
          <p:cNvPr id="4" name="Action Button: Custom 3">
            <a:hlinkClick r:id="rId4" action="ppaction://hlinksldjump" highlightClick="1"/>
          </p:cNvPr>
          <p:cNvSpPr/>
          <p:nvPr/>
        </p:nvSpPr>
        <p:spPr>
          <a:xfrm>
            <a:off x="7772400" y="6267450"/>
            <a:ext cx="9906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5" action="ppaction://hlinksldjump"/>
              </a:rPr>
              <a:t>Return</a:t>
            </a:r>
            <a:endParaRPr lang="en-US" dirty="0"/>
          </a:p>
        </p:txBody>
      </p:sp>
    </p:spTree>
    <p:extLst>
      <p:ext uri="{BB962C8B-B14F-4D97-AF65-F5344CB8AC3E}">
        <p14:creationId xmlns:p14="http://schemas.microsoft.com/office/powerpoint/2010/main" val="1557113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62000"/>
          </a:xfrm>
        </p:spPr>
        <p:txBody>
          <a:bodyPr/>
          <a:lstStyle/>
          <a:p>
            <a:r>
              <a:rPr lang="en-US" dirty="0" smtClean="0"/>
              <a:t>Image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7987765" cy="6137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833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dirty="0" smtClean="0"/>
              <a:t>Essential Freeware</a:t>
            </a:r>
            <a:endParaRPr lang="en-US" dirty="0"/>
          </a:p>
        </p:txBody>
      </p:sp>
      <p:sp>
        <p:nvSpPr>
          <p:cNvPr id="3" name="Content Placeholder 2"/>
          <p:cNvSpPr>
            <a:spLocks noGrp="1"/>
          </p:cNvSpPr>
          <p:nvPr>
            <p:ph idx="1"/>
          </p:nvPr>
        </p:nvSpPr>
        <p:spPr>
          <a:xfrm>
            <a:off x="457200" y="914400"/>
            <a:ext cx="8229600" cy="5211763"/>
          </a:xfrm>
        </p:spPr>
        <p:txBody>
          <a:bodyPr>
            <a:normAutofit fontScale="85000" lnSpcReduction="20000"/>
          </a:bodyPr>
          <a:lstStyle/>
          <a:p>
            <a:r>
              <a:rPr lang="en-US" dirty="0" smtClean="0"/>
              <a:t>If you are still using Office 2003, there is a Microsoft compatibility pack to read / write the Office 2007 / 2020 file formats:</a:t>
            </a:r>
          </a:p>
          <a:p>
            <a:pPr lvl="1"/>
            <a:r>
              <a:rPr lang="en-US" dirty="0">
                <a:hlinkClick r:id="rId2"/>
              </a:rPr>
              <a:t>http://</a:t>
            </a:r>
            <a:r>
              <a:rPr lang="en-US" dirty="0" smtClean="0">
                <a:hlinkClick r:id="rId2"/>
              </a:rPr>
              <a:t>office.microsoft.com/en-us/support/microsoft-office-compatibility-pack-for-word-excel-and-powerpoint-HA010168676.aspx</a:t>
            </a:r>
            <a:endParaRPr lang="en-US" dirty="0" smtClean="0"/>
          </a:p>
          <a:p>
            <a:r>
              <a:rPr lang="en-US" dirty="0" smtClean="0"/>
              <a:t>If you don’t have any version of Office, there are free viewers to allow you read / print Office files.  Example for PowerPoint:</a:t>
            </a:r>
          </a:p>
          <a:p>
            <a:pPr lvl="1"/>
            <a:r>
              <a:rPr lang="en-US" dirty="0">
                <a:hlinkClick r:id="rId3"/>
              </a:rPr>
              <a:t>http://</a:t>
            </a:r>
            <a:r>
              <a:rPr lang="en-US" dirty="0" smtClean="0">
                <a:hlinkClick r:id="rId3"/>
              </a:rPr>
              <a:t>www.microsoft.com/download/en/details.aspx?displaylang=en&amp;id=13</a:t>
            </a:r>
            <a:endParaRPr lang="en-US" dirty="0" smtClean="0"/>
          </a:p>
          <a:p>
            <a:r>
              <a:rPr lang="en-US" dirty="0"/>
              <a:t>www.openoffice.org is now hosted by the Apache Software Foundation: </a:t>
            </a:r>
            <a:endParaRPr lang="en-US" dirty="0" smtClean="0"/>
          </a:p>
          <a:p>
            <a:pPr lvl="1"/>
            <a:r>
              <a:rPr lang="en-US" dirty="0" smtClean="0">
                <a:hlinkClick r:id="rId4"/>
              </a:rPr>
              <a:t>http</a:t>
            </a:r>
            <a:r>
              <a:rPr lang="en-US" dirty="0">
                <a:hlinkClick r:id="rId4"/>
              </a:rPr>
              <a:t>://www.openoffice.org</a:t>
            </a:r>
            <a:r>
              <a:rPr lang="en-US" dirty="0" smtClean="0">
                <a:hlinkClick r:id="rId4"/>
              </a:rPr>
              <a:t>/</a:t>
            </a:r>
            <a:endParaRPr lang="en-US" dirty="0" smtClean="0"/>
          </a:p>
          <a:p>
            <a:endParaRPr lang="en-US" dirty="0" smtClean="0"/>
          </a:p>
          <a:p>
            <a:pPr lvl="1"/>
            <a:endParaRPr lang="en-US" dirty="0" smtClean="0"/>
          </a:p>
          <a:p>
            <a:endParaRPr lang="en-US" dirty="0"/>
          </a:p>
        </p:txBody>
      </p:sp>
    </p:spTree>
    <p:extLst>
      <p:ext uri="{BB962C8B-B14F-4D97-AF65-F5344CB8AC3E}">
        <p14:creationId xmlns:p14="http://schemas.microsoft.com/office/powerpoint/2010/main" val="2902303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Radial Profile Plot</a:t>
            </a:r>
            <a:endParaRPr lang="en-US" dirty="0"/>
          </a:p>
        </p:txBody>
      </p:sp>
      <p:sp>
        <p:nvSpPr>
          <p:cNvPr id="3" name="Content Placeholder 2"/>
          <p:cNvSpPr>
            <a:spLocks noGrp="1"/>
          </p:cNvSpPr>
          <p:nvPr>
            <p:ph idx="1"/>
          </p:nvPr>
        </p:nvSpPr>
        <p:spPr>
          <a:xfrm>
            <a:off x="457200" y="4724400"/>
            <a:ext cx="8229600" cy="1401763"/>
          </a:xfrm>
        </p:spPr>
        <p:txBody>
          <a:bodyPr/>
          <a:lstStyle/>
          <a:p>
            <a:r>
              <a:rPr lang="en-US" dirty="0" smtClean="0"/>
              <a:t>Numerical values can be exported to tab delimited text file for import into Excel</a:t>
            </a:r>
            <a:endParaRPr lang="en-US" dirty="0"/>
          </a:p>
        </p:txBody>
      </p:sp>
      <p:pic>
        <p:nvPicPr>
          <p:cNvPr id="4" name="Picture 3"/>
          <p:cNvPicPr/>
          <p:nvPr/>
        </p:nvPicPr>
        <p:blipFill>
          <a:blip r:embed="rId2" cstate="print"/>
          <a:srcRect/>
          <a:stretch>
            <a:fillRect/>
          </a:stretch>
        </p:blipFill>
        <p:spPr bwMode="auto">
          <a:xfrm>
            <a:off x="2133600" y="914400"/>
            <a:ext cx="4953000" cy="3505200"/>
          </a:xfrm>
          <a:prstGeom prst="rect">
            <a:avLst/>
          </a:prstGeom>
          <a:noFill/>
          <a:ln w="9525">
            <a:noFill/>
            <a:miter lim="800000"/>
            <a:headEnd/>
            <a:tailEnd/>
          </a:ln>
        </p:spPr>
      </p:pic>
      <p:sp>
        <p:nvSpPr>
          <p:cNvPr id="7" name="Action Button: Custom 6">
            <a:hlinkClick r:id="rId3" action="ppaction://hlinksldjump" highlightClick="1"/>
          </p:cNvPr>
          <p:cNvSpPr/>
          <p:nvPr/>
        </p:nvSpPr>
        <p:spPr>
          <a:xfrm>
            <a:off x="7772400" y="6267450"/>
            <a:ext cx="9906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ction="ppaction://hlinksldjump"/>
              </a:rPr>
              <a:t>Return</a:t>
            </a:r>
            <a:endParaRPr lang="en-US" dirty="0"/>
          </a:p>
        </p:txBody>
      </p:sp>
    </p:spTree>
    <p:extLst>
      <p:ext uri="{BB962C8B-B14F-4D97-AF65-F5344CB8AC3E}">
        <p14:creationId xmlns:p14="http://schemas.microsoft.com/office/powerpoint/2010/main" val="2111929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XOP / IMD optical modeling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Freeware that did the job of very expensive commercial software at zero cost</a:t>
            </a:r>
          </a:p>
          <a:p>
            <a:r>
              <a:rPr lang="en-US" dirty="0" smtClean="0"/>
              <a:t>Interface is a bit funky, but fully useable</a:t>
            </a:r>
          </a:p>
          <a:p>
            <a:pPr lvl="1"/>
            <a:r>
              <a:rPr lang="en-US" dirty="0" smtClean="0"/>
              <a:t>(I can help if anyone is interested)</a:t>
            </a:r>
          </a:p>
          <a:p>
            <a:r>
              <a:rPr lang="en-US" dirty="0" smtClean="0"/>
              <a:t>Optical constants (n, k vs. </a:t>
            </a:r>
            <a:r>
              <a:rPr lang="el-GR" dirty="0" smtClean="0"/>
              <a:t>λ</a:t>
            </a:r>
            <a:r>
              <a:rPr lang="en-US" dirty="0" smtClean="0"/>
              <a:t>) are in simple text files, so new material can be added in same format</a:t>
            </a:r>
          </a:p>
          <a:p>
            <a:r>
              <a:rPr lang="en-US" dirty="0" smtClean="0"/>
              <a:t>Information and download link:</a:t>
            </a:r>
          </a:p>
          <a:p>
            <a:pPr lvl="1"/>
            <a:r>
              <a:rPr lang="en-US" dirty="0">
                <a:hlinkClick r:id="rId2"/>
              </a:rPr>
              <a:t>http://</a:t>
            </a:r>
            <a:r>
              <a:rPr lang="en-US" dirty="0" smtClean="0">
                <a:hlinkClick r:id="rId2"/>
              </a:rPr>
              <a:t>www.esrf.eu/computing/scientific/xop2.1/extensions.html</a:t>
            </a:r>
            <a:endParaRPr lang="en-US" dirty="0" smtClean="0"/>
          </a:p>
          <a:p>
            <a:endParaRPr lang="en-US" dirty="0"/>
          </a:p>
        </p:txBody>
      </p:sp>
    </p:spTree>
    <p:extLst>
      <p:ext uri="{BB962C8B-B14F-4D97-AF65-F5344CB8AC3E}">
        <p14:creationId xmlns:p14="http://schemas.microsoft.com/office/powerpoint/2010/main" val="1734182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XOP  / IMD modeling example</a:t>
            </a:r>
            <a:br>
              <a:rPr lang="en-US" dirty="0" smtClean="0"/>
            </a:br>
            <a:r>
              <a:rPr lang="en-US" dirty="0" smtClean="0"/>
              <a:t>(3 layer heat mirror on PET plastic)</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374" y="1317590"/>
            <a:ext cx="6485225" cy="550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tion Button: Custom 5">
            <a:hlinkClick r:id="rId3" action="ppaction://hlinksldjump" highlightClick="1"/>
          </p:cNvPr>
          <p:cNvSpPr/>
          <p:nvPr/>
        </p:nvSpPr>
        <p:spPr>
          <a:xfrm>
            <a:off x="8139545" y="6267450"/>
            <a:ext cx="9906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ction="ppaction://hlinksldjump"/>
              </a:rPr>
              <a:t>Return</a:t>
            </a:r>
            <a:endParaRPr lang="en-US" dirty="0"/>
          </a:p>
        </p:txBody>
      </p:sp>
    </p:spTree>
    <p:extLst>
      <p:ext uri="{BB962C8B-B14F-4D97-AF65-F5344CB8AC3E}">
        <p14:creationId xmlns:p14="http://schemas.microsoft.com/office/powerpoint/2010/main" val="744453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7"/>
            <a:ext cx="8229600" cy="678873"/>
          </a:xfrm>
        </p:spPr>
        <p:txBody>
          <a:bodyPr>
            <a:normAutofit fontScale="90000"/>
          </a:bodyPr>
          <a:lstStyle/>
          <a:p>
            <a:r>
              <a:rPr lang="en-US" dirty="0"/>
              <a:t>AlternaTIFF</a:t>
            </a:r>
          </a:p>
        </p:txBody>
      </p:sp>
      <p:sp>
        <p:nvSpPr>
          <p:cNvPr id="3" name="Content Placeholder 2"/>
          <p:cNvSpPr>
            <a:spLocks noGrp="1"/>
          </p:cNvSpPr>
          <p:nvPr>
            <p:ph idx="1"/>
          </p:nvPr>
        </p:nvSpPr>
        <p:spPr>
          <a:xfrm>
            <a:off x="457200" y="609601"/>
            <a:ext cx="8229600" cy="2438400"/>
          </a:xfrm>
        </p:spPr>
        <p:txBody>
          <a:bodyPr/>
          <a:lstStyle/>
          <a:p>
            <a:r>
              <a:rPr lang="en-US" dirty="0" smtClean="0"/>
              <a:t>TIFF Image viewer browser add-on for inline viewing of US Patents</a:t>
            </a:r>
          </a:p>
          <a:p>
            <a:r>
              <a:rPr lang="en-US" dirty="0" smtClean="0"/>
              <a:t>Download link:</a:t>
            </a:r>
          </a:p>
          <a:p>
            <a:pPr lvl="1"/>
            <a:r>
              <a:rPr lang="en-US" dirty="0">
                <a:hlinkClick r:id="rId2"/>
              </a:rPr>
              <a:t>http://www.alternatiff.com</a:t>
            </a:r>
            <a:r>
              <a:rPr lang="en-US" dirty="0" smtClean="0">
                <a:hlinkClick r:id="rId2"/>
              </a:rPr>
              <a:t>/</a:t>
            </a:r>
            <a:endParaRPr lang="en-US" dirty="0" smtClean="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743200"/>
            <a:ext cx="6907696"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tion Button: Custom 4">
            <a:hlinkClick r:id="rId4" action="ppaction://hlinksldjump" highlightClick="1"/>
          </p:cNvPr>
          <p:cNvSpPr/>
          <p:nvPr/>
        </p:nvSpPr>
        <p:spPr>
          <a:xfrm>
            <a:off x="8001000" y="6267450"/>
            <a:ext cx="9906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5" action="ppaction://hlinksldjump"/>
              </a:rPr>
              <a:t>Return</a:t>
            </a:r>
            <a:endParaRPr lang="en-US" dirty="0"/>
          </a:p>
        </p:txBody>
      </p:sp>
    </p:spTree>
    <p:extLst>
      <p:ext uri="{BB962C8B-B14F-4D97-AF65-F5344CB8AC3E}">
        <p14:creationId xmlns:p14="http://schemas.microsoft.com/office/powerpoint/2010/main" val="814587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Excel Import Multiple Text Files Software ($29.99)</a:t>
            </a:r>
            <a:endParaRPr lang="en-US" dirty="0"/>
          </a:p>
        </p:txBody>
      </p:sp>
      <p:sp>
        <p:nvSpPr>
          <p:cNvPr id="3" name="Content Placeholder 2"/>
          <p:cNvSpPr>
            <a:spLocks noGrp="1"/>
          </p:cNvSpPr>
          <p:nvPr>
            <p:ph idx="1"/>
          </p:nvPr>
        </p:nvSpPr>
        <p:spPr/>
        <p:txBody>
          <a:bodyPr/>
          <a:lstStyle/>
          <a:p>
            <a:r>
              <a:rPr lang="en-US" dirty="0" smtClean="0"/>
              <a:t>I had tasks with sets of 150 text files of data that had to be imported into Excel; the first set of 150 took several hours of tedium (one at a time)</a:t>
            </a:r>
          </a:p>
          <a:p>
            <a:r>
              <a:rPr lang="en-US" dirty="0"/>
              <a:t>Excel Import Multiple Text Files </a:t>
            </a:r>
            <a:r>
              <a:rPr lang="en-US" dirty="0" smtClean="0"/>
              <a:t>Software did the next set of 150 in 3 minutes!!!</a:t>
            </a:r>
          </a:p>
          <a:p>
            <a:r>
              <a:rPr lang="en-US" dirty="0" smtClean="0"/>
              <a:t>Information / trial download /purchase link:</a:t>
            </a:r>
          </a:p>
          <a:p>
            <a:r>
              <a:rPr lang="en-US" dirty="0">
                <a:hlinkClick r:id="rId3"/>
              </a:rPr>
              <a:t>http://www.sobolsoft.com/exceltext</a:t>
            </a:r>
            <a:r>
              <a:rPr lang="en-US" dirty="0" smtClean="0">
                <a:hlinkClick r:id="rId3"/>
              </a:rPr>
              <a:t>/</a:t>
            </a:r>
            <a:endParaRPr lang="en-US" dirty="0" smtClean="0"/>
          </a:p>
          <a:p>
            <a:endParaRPr lang="en-US" dirty="0" smtClean="0"/>
          </a:p>
          <a:p>
            <a:endParaRPr lang="en-US" dirty="0"/>
          </a:p>
        </p:txBody>
      </p:sp>
      <p:sp>
        <p:nvSpPr>
          <p:cNvPr id="4" name="Action Button: Custom 3">
            <a:hlinkClick r:id="rId4" action="ppaction://program" highlightClick="1"/>
          </p:cNvPr>
          <p:cNvSpPr/>
          <p:nvPr/>
        </p:nvSpPr>
        <p:spPr>
          <a:xfrm>
            <a:off x="457200" y="6172200"/>
            <a:ext cx="1600200"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DEMO</a:t>
            </a:r>
            <a:endParaRPr lang="en-US" dirty="0"/>
          </a:p>
        </p:txBody>
      </p:sp>
      <p:sp>
        <p:nvSpPr>
          <p:cNvPr id="7" name="Action Button: Custom 6">
            <a:hlinkClick r:id="rId5" action="ppaction://hlinksldjump" highlightClick="1"/>
          </p:cNvPr>
          <p:cNvSpPr/>
          <p:nvPr/>
        </p:nvSpPr>
        <p:spPr>
          <a:xfrm>
            <a:off x="8001000" y="6267450"/>
            <a:ext cx="9906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6" action="ppaction://hlinksldjump"/>
              </a:rPr>
              <a:t>Return</a:t>
            </a:r>
            <a:endParaRPr lang="en-US" dirty="0"/>
          </a:p>
        </p:txBody>
      </p:sp>
    </p:spTree>
    <p:extLst>
      <p:ext uri="{BB962C8B-B14F-4D97-AF65-F5344CB8AC3E}">
        <p14:creationId xmlns:p14="http://schemas.microsoft.com/office/powerpoint/2010/main" val="3370539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Business Card Designer </a:t>
            </a:r>
            <a:r>
              <a:rPr lang="en-US" dirty="0" smtClean="0"/>
              <a:t>Plus ($29.99)</a:t>
            </a:r>
            <a:endParaRPr lang="en-US" dirty="0"/>
          </a:p>
        </p:txBody>
      </p:sp>
      <p:sp>
        <p:nvSpPr>
          <p:cNvPr id="3" name="Content Placeholder 2"/>
          <p:cNvSpPr>
            <a:spLocks noGrp="1"/>
          </p:cNvSpPr>
          <p:nvPr>
            <p:ph idx="1"/>
          </p:nvPr>
        </p:nvSpPr>
        <p:spPr/>
        <p:txBody>
          <a:bodyPr/>
          <a:lstStyle/>
          <a:p>
            <a:r>
              <a:rPr lang="en-US" dirty="0" smtClean="0"/>
              <a:t>Easy to use business card design software</a:t>
            </a:r>
          </a:p>
          <a:p>
            <a:r>
              <a:rPr lang="en-US" dirty="0" smtClean="0"/>
              <a:t>Automatically formats for printing onto pre perforated business card stock on ink jet printer</a:t>
            </a:r>
          </a:p>
          <a:p>
            <a:r>
              <a:rPr lang="en-US" dirty="0" smtClean="0"/>
              <a:t>Information / download / purchase:</a:t>
            </a:r>
          </a:p>
          <a:p>
            <a:pPr lvl="1"/>
            <a:r>
              <a:rPr lang="en-US" dirty="0">
                <a:hlinkClick r:id="rId2"/>
              </a:rPr>
              <a:t>http://www.camdevelopment.com/designer/business_card</a:t>
            </a:r>
            <a:r>
              <a:rPr lang="en-US" dirty="0" smtClean="0">
                <a:hlinkClick r:id="rId2"/>
              </a:rPr>
              <a:t>/</a:t>
            </a:r>
            <a:endParaRPr lang="en-US" dirty="0" smtClean="0"/>
          </a:p>
          <a:p>
            <a:endParaRPr lang="en-US" dirty="0"/>
          </a:p>
        </p:txBody>
      </p:sp>
      <p:sp>
        <p:nvSpPr>
          <p:cNvPr id="4" name="Action Button: Custom 3">
            <a:hlinkClick r:id="rId3" action="ppaction://program" highlightClick="1"/>
          </p:cNvPr>
          <p:cNvSpPr/>
          <p:nvPr/>
        </p:nvSpPr>
        <p:spPr>
          <a:xfrm>
            <a:off x="457200" y="6248400"/>
            <a:ext cx="1600200" cy="381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DEMO</a:t>
            </a:r>
            <a:endParaRPr lang="en-US" dirty="0"/>
          </a:p>
        </p:txBody>
      </p:sp>
      <p:sp>
        <p:nvSpPr>
          <p:cNvPr id="5" name="Action Button: Custom 4">
            <a:hlinkClick r:id="rId4" action="ppaction://hlinksldjump" highlightClick="1"/>
          </p:cNvPr>
          <p:cNvSpPr/>
          <p:nvPr/>
        </p:nvSpPr>
        <p:spPr>
          <a:xfrm>
            <a:off x="8001000" y="6267450"/>
            <a:ext cx="9906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5" action="ppaction://hlinksldjump"/>
              </a:rPr>
              <a:t>Return</a:t>
            </a:r>
            <a:endParaRPr lang="en-US" dirty="0"/>
          </a:p>
        </p:txBody>
      </p:sp>
    </p:spTree>
    <p:extLst>
      <p:ext uri="{BB962C8B-B14F-4D97-AF65-F5344CB8AC3E}">
        <p14:creationId xmlns:p14="http://schemas.microsoft.com/office/powerpoint/2010/main" val="1746712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DigitizeIt</a:t>
            </a:r>
            <a:r>
              <a:rPr lang="en-US" dirty="0"/>
              <a:t> </a:t>
            </a:r>
            <a:r>
              <a:rPr lang="en-US" dirty="0" smtClean="0"/>
              <a:t>(€ 39 </a:t>
            </a:r>
            <a:r>
              <a:rPr lang="en-US" dirty="0"/>
              <a:t>/ </a:t>
            </a:r>
            <a:r>
              <a:rPr lang="en-US" dirty="0" smtClean="0"/>
              <a:t>$ 49</a:t>
            </a:r>
            <a:r>
              <a:rPr lang="en-US" dirty="0"/>
              <a:t>)</a:t>
            </a:r>
          </a:p>
        </p:txBody>
      </p:sp>
      <p:sp>
        <p:nvSpPr>
          <p:cNvPr id="3" name="Content Placeholder 2"/>
          <p:cNvSpPr>
            <a:spLocks noGrp="1"/>
          </p:cNvSpPr>
          <p:nvPr>
            <p:ph idx="1"/>
          </p:nvPr>
        </p:nvSpPr>
        <p:spPr/>
        <p:txBody>
          <a:bodyPr/>
          <a:lstStyle/>
          <a:p>
            <a:r>
              <a:rPr lang="en-US" dirty="0" smtClean="0"/>
              <a:t>If you have a graph from a publication and need numerical data, this is for you!</a:t>
            </a:r>
          </a:p>
          <a:p>
            <a:r>
              <a:rPr lang="en-US" dirty="0" smtClean="0"/>
              <a:t>MUCH less tedious and more accurate than doing it by hand</a:t>
            </a:r>
          </a:p>
          <a:p>
            <a:r>
              <a:rPr lang="en-US" dirty="0" smtClean="0"/>
              <a:t>Information / download / purchase:</a:t>
            </a:r>
          </a:p>
          <a:p>
            <a:pPr lvl="1"/>
            <a:r>
              <a:rPr lang="en-US" dirty="0">
                <a:hlinkClick r:id="rId2"/>
              </a:rPr>
              <a:t>http://www.digitizeit.de</a:t>
            </a:r>
            <a:r>
              <a:rPr lang="en-US" dirty="0" smtClean="0">
                <a:hlinkClick r:id="rId2"/>
              </a:rPr>
              <a:t>/</a:t>
            </a:r>
            <a:endParaRPr lang="en-US" dirty="0" smtClean="0"/>
          </a:p>
          <a:p>
            <a:endParaRPr lang="en-US" dirty="0"/>
          </a:p>
        </p:txBody>
      </p:sp>
      <p:sp>
        <p:nvSpPr>
          <p:cNvPr id="4" name="Action Button: Custom 3">
            <a:hlinkClick r:id="rId3" action="ppaction://hlinksldjump" highlightClick="1"/>
          </p:cNvPr>
          <p:cNvSpPr/>
          <p:nvPr/>
        </p:nvSpPr>
        <p:spPr>
          <a:xfrm>
            <a:off x="8001000" y="6267450"/>
            <a:ext cx="9906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ction="ppaction://hlinksldjump"/>
              </a:rPr>
              <a:t>Return</a:t>
            </a:r>
            <a:endParaRPr lang="en-US" dirty="0"/>
          </a:p>
        </p:txBody>
      </p:sp>
      <p:sp>
        <p:nvSpPr>
          <p:cNvPr id="6" name="Action Button: Custom 5">
            <a:hlinkClick r:id="rId5" action="ppaction://program" highlightClick="1"/>
          </p:cNvPr>
          <p:cNvSpPr/>
          <p:nvPr/>
        </p:nvSpPr>
        <p:spPr>
          <a:xfrm>
            <a:off x="533400" y="6172200"/>
            <a:ext cx="1447800" cy="40005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DEMO</a:t>
            </a:r>
            <a:endParaRPr lang="en-US" dirty="0"/>
          </a:p>
        </p:txBody>
      </p:sp>
    </p:spTree>
    <p:extLst>
      <p:ext uri="{BB962C8B-B14F-4D97-AF65-F5344CB8AC3E}">
        <p14:creationId xmlns:p14="http://schemas.microsoft.com/office/powerpoint/2010/main" val="42575516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Copy ($29.99)</a:t>
            </a:r>
            <a:endParaRPr lang="en-US" dirty="0"/>
          </a:p>
        </p:txBody>
      </p:sp>
      <p:sp>
        <p:nvSpPr>
          <p:cNvPr id="3" name="Content Placeholder 2"/>
          <p:cNvSpPr>
            <a:spLocks noGrp="1"/>
          </p:cNvSpPr>
          <p:nvPr>
            <p:ph idx="1"/>
          </p:nvPr>
        </p:nvSpPr>
        <p:spPr/>
        <p:txBody>
          <a:bodyPr/>
          <a:lstStyle/>
          <a:p>
            <a:r>
              <a:rPr lang="en-US" dirty="0" smtClean="0"/>
              <a:t>Powerful, versatile backup utility</a:t>
            </a:r>
          </a:p>
          <a:p>
            <a:r>
              <a:rPr lang="en-US" dirty="0" smtClean="0"/>
              <a:t>Can run automatically, or in manual mode</a:t>
            </a:r>
          </a:p>
          <a:p>
            <a:r>
              <a:rPr lang="en-US" dirty="0" smtClean="0"/>
              <a:t>Information / download / purchase:</a:t>
            </a:r>
          </a:p>
          <a:p>
            <a:pPr lvl="1"/>
            <a:r>
              <a:rPr lang="en-US" dirty="0">
                <a:hlinkClick r:id="rId2"/>
              </a:rPr>
              <a:t>http://</a:t>
            </a:r>
            <a:r>
              <a:rPr lang="en-US" dirty="0" smtClean="0">
                <a:hlinkClick r:id="rId2"/>
              </a:rPr>
              <a:t>www.secondcopy.com/index.html</a:t>
            </a:r>
            <a:endParaRPr lang="en-US" dirty="0" smtClean="0"/>
          </a:p>
          <a:p>
            <a:endParaRPr lang="en-US" dirty="0" smtClean="0"/>
          </a:p>
          <a:p>
            <a:endParaRPr lang="en-US" dirty="0"/>
          </a:p>
        </p:txBody>
      </p:sp>
      <p:sp>
        <p:nvSpPr>
          <p:cNvPr id="4" name="Action Button: Custom 3">
            <a:hlinkClick r:id="rId3" action="ppaction://hlinksldjump" highlightClick="1"/>
          </p:cNvPr>
          <p:cNvSpPr/>
          <p:nvPr/>
        </p:nvSpPr>
        <p:spPr>
          <a:xfrm>
            <a:off x="8001000" y="6267450"/>
            <a:ext cx="9906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ction="ppaction://hlinksldjump"/>
              </a:rPr>
              <a:t>Return</a:t>
            </a:r>
            <a:endParaRPr lang="en-US" dirty="0"/>
          </a:p>
        </p:txBody>
      </p:sp>
    </p:spTree>
    <p:extLst>
      <p:ext uri="{BB962C8B-B14F-4D97-AF65-F5344CB8AC3E}">
        <p14:creationId xmlns:p14="http://schemas.microsoft.com/office/powerpoint/2010/main" val="4467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Outlook Shutdown add-in ($4.99)</a:t>
            </a:r>
            <a:endParaRPr lang="en-US" dirty="0"/>
          </a:p>
        </p:txBody>
      </p:sp>
      <p:sp>
        <p:nvSpPr>
          <p:cNvPr id="3" name="Content Placeholder 2"/>
          <p:cNvSpPr>
            <a:spLocks noGrp="1"/>
          </p:cNvSpPr>
          <p:nvPr>
            <p:ph idx="1"/>
          </p:nvPr>
        </p:nvSpPr>
        <p:spPr/>
        <p:txBody>
          <a:bodyPr>
            <a:normAutofit fontScale="92500"/>
          </a:bodyPr>
          <a:lstStyle/>
          <a:p>
            <a:r>
              <a:rPr lang="en-US" dirty="0"/>
              <a:t>STOP USING TASK MANAGER TO KILL OUTLOOK.EXE! </a:t>
            </a:r>
          </a:p>
          <a:p>
            <a:r>
              <a:rPr lang="en-US" dirty="0"/>
              <a:t>Are you frustrated like I am that </a:t>
            </a:r>
            <a:r>
              <a:rPr lang="en-US" dirty="0" smtClean="0"/>
              <a:t>Microsoft Outlook doesn't shutdown? When </a:t>
            </a:r>
            <a:r>
              <a:rPr lang="en-US" dirty="0"/>
              <a:t>you exit Outlook does it stay running the background wasting system resources? </a:t>
            </a:r>
            <a:r>
              <a:rPr lang="en-US" dirty="0" smtClean="0"/>
              <a:t>Well </a:t>
            </a:r>
            <a:r>
              <a:rPr lang="en-US" dirty="0"/>
              <a:t>if you are then you need Shutdown Addin</a:t>
            </a:r>
            <a:r>
              <a:rPr lang="en-US" dirty="0" smtClean="0"/>
              <a:t>.</a:t>
            </a:r>
          </a:p>
          <a:p>
            <a:r>
              <a:rPr lang="en-US" dirty="0" smtClean="0"/>
              <a:t>Information / download / purchase:</a:t>
            </a:r>
          </a:p>
          <a:p>
            <a:pPr lvl="1"/>
            <a:r>
              <a:rPr lang="en-US" dirty="0">
                <a:hlinkClick r:id="rId2"/>
              </a:rPr>
              <a:t>http://www.daveswebsite.com/software/olshutdown</a:t>
            </a:r>
            <a:r>
              <a:rPr lang="en-US" dirty="0" smtClean="0">
                <a:hlinkClick r:id="rId2"/>
              </a:rPr>
              <a:t>/</a:t>
            </a:r>
            <a:endParaRPr lang="en-US" dirty="0" smtClean="0"/>
          </a:p>
          <a:p>
            <a:endParaRPr lang="en-US" dirty="0" smtClean="0"/>
          </a:p>
          <a:p>
            <a:endParaRPr lang="en-US" dirty="0"/>
          </a:p>
        </p:txBody>
      </p:sp>
      <p:sp>
        <p:nvSpPr>
          <p:cNvPr id="4" name="Action Button: Custom 3">
            <a:hlinkClick r:id="rId3" action="ppaction://hlinksldjump" highlightClick="1"/>
          </p:cNvPr>
          <p:cNvSpPr/>
          <p:nvPr/>
        </p:nvSpPr>
        <p:spPr>
          <a:xfrm>
            <a:off x="8001000" y="6267450"/>
            <a:ext cx="9906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ction="ppaction://hlinksldjump"/>
              </a:rPr>
              <a:t>Return</a:t>
            </a:r>
            <a:endParaRPr lang="en-US" dirty="0"/>
          </a:p>
        </p:txBody>
      </p:sp>
    </p:spTree>
    <p:extLst>
      <p:ext uri="{BB962C8B-B14F-4D97-AF65-F5344CB8AC3E}">
        <p14:creationId xmlns:p14="http://schemas.microsoft.com/office/powerpoint/2010/main" val="2476838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Bizcalc ($14.95)</a:t>
            </a:r>
            <a:endParaRPr lang="en-US" dirty="0"/>
          </a:p>
        </p:txBody>
      </p:sp>
      <p:sp>
        <p:nvSpPr>
          <p:cNvPr id="3" name="Content Placeholder 2"/>
          <p:cNvSpPr>
            <a:spLocks noGrp="1"/>
          </p:cNvSpPr>
          <p:nvPr>
            <p:ph idx="1"/>
          </p:nvPr>
        </p:nvSpPr>
        <p:spPr/>
        <p:txBody>
          <a:bodyPr/>
          <a:lstStyle/>
          <a:p>
            <a:r>
              <a:rPr lang="en-US" dirty="0" smtClean="0"/>
              <a:t>BizCalc </a:t>
            </a:r>
            <a:r>
              <a:rPr lang="en-US" dirty="0"/>
              <a:t>is an intuitive, feature-rich programmable business and financial software that fully emulates the famous HP-12C calculator.</a:t>
            </a:r>
          </a:p>
          <a:p>
            <a:r>
              <a:rPr lang="en-US" dirty="0"/>
              <a:t> </a:t>
            </a:r>
            <a:r>
              <a:rPr lang="en-US" dirty="0" smtClean="0"/>
              <a:t>Uses </a:t>
            </a:r>
            <a:r>
              <a:rPr lang="en-US" dirty="0"/>
              <a:t>RPN </a:t>
            </a:r>
            <a:r>
              <a:rPr lang="en-US" dirty="0" smtClean="0"/>
              <a:t>logic</a:t>
            </a:r>
            <a:r>
              <a:rPr lang="en-US" dirty="0"/>
              <a:t>.</a:t>
            </a:r>
          </a:p>
          <a:p>
            <a:r>
              <a:rPr lang="en-US" dirty="0" smtClean="0"/>
              <a:t>Information / download / purchase:</a:t>
            </a:r>
          </a:p>
          <a:p>
            <a:pPr lvl="1"/>
            <a:r>
              <a:rPr lang="en-US" dirty="0">
                <a:hlinkClick r:id="rId2"/>
              </a:rPr>
              <a:t>http://</a:t>
            </a:r>
            <a:r>
              <a:rPr lang="en-US" dirty="0" smtClean="0">
                <a:hlinkClick r:id="rId2"/>
              </a:rPr>
              <a:t>www.odysseyinc.com/oldsite/subpages/Software/BizCalc/index.htm</a:t>
            </a:r>
            <a:endParaRPr lang="en-US" dirty="0" smtClean="0"/>
          </a:p>
          <a:p>
            <a:endParaRPr lang="en-US" dirty="0"/>
          </a:p>
        </p:txBody>
      </p:sp>
      <p:sp>
        <p:nvSpPr>
          <p:cNvPr id="5" name="Action Button: Custom 4">
            <a:hlinkClick r:id="rId3" action="ppaction://program" highlightClick="1"/>
          </p:cNvPr>
          <p:cNvSpPr/>
          <p:nvPr/>
        </p:nvSpPr>
        <p:spPr>
          <a:xfrm>
            <a:off x="457200" y="6172200"/>
            <a:ext cx="1295400"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DEMO</a:t>
            </a:r>
            <a:endParaRPr lang="en-US" dirty="0"/>
          </a:p>
        </p:txBody>
      </p:sp>
      <p:sp>
        <p:nvSpPr>
          <p:cNvPr id="7" name="Action Button: Custom 6">
            <a:hlinkClick r:id="rId4" action="ppaction://hlinksldjump" highlightClick="1"/>
          </p:cNvPr>
          <p:cNvSpPr/>
          <p:nvPr/>
        </p:nvSpPr>
        <p:spPr>
          <a:xfrm>
            <a:off x="8001000" y="6267450"/>
            <a:ext cx="9906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5" action="ppaction://hlinksldjump"/>
              </a:rPr>
              <a:t>Return</a:t>
            </a:r>
            <a:endParaRPr lang="en-US" dirty="0"/>
          </a:p>
        </p:txBody>
      </p:sp>
    </p:spTree>
    <p:extLst>
      <p:ext uri="{BB962C8B-B14F-4D97-AF65-F5344CB8AC3E}">
        <p14:creationId xmlns:p14="http://schemas.microsoft.com/office/powerpoint/2010/main" val="717326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909" y="-228600"/>
            <a:ext cx="9067800" cy="1066800"/>
          </a:xfrm>
        </p:spPr>
        <p:txBody>
          <a:bodyPr>
            <a:normAutofit/>
          </a:bodyPr>
          <a:lstStyle/>
          <a:p>
            <a:r>
              <a:rPr lang="en-US" sz="3000" dirty="0" smtClean="0"/>
              <a:t>Useful Freeware</a:t>
            </a:r>
            <a:endParaRPr lang="en-US" sz="3000" dirty="0"/>
          </a:p>
        </p:txBody>
      </p:sp>
      <p:sp>
        <p:nvSpPr>
          <p:cNvPr id="3" name="Subtitle 2"/>
          <p:cNvSpPr>
            <a:spLocks noGrp="1"/>
          </p:cNvSpPr>
          <p:nvPr>
            <p:ph type="subTitle" idx="1"/>
          </p:nvPr>
        </p:nvSpPr>
        <p:spPr>
          <a:xfrm>
            <a:off x="533400" y="533400"/>
            <a:ext cx="8153400" cy="6172200"/>
          </a:xfrm>
          <a:ln>
            <a:solidFill>
              <a:schemeClr val="accent1"/>
            </a:solidFill>
          </a:ln>
        </p:spPr>
        <p:txBody>
          <a:bodyPr>
            <a:normAutofit lnSpcReduction="10000"/>
          </a:bodyPr>
          <a:lstStyle/>
          <a:p>
            <a:pPr marL="457200" indent="-457200" algn="l">
              <a:buFont typeface="Arial" pitchFamily="34" charset="0"/>
              <a:buChar char="•"/>
            </a:pPr>
            <a:r>
              <a:rPr lang="en-US" dirty="0" smtClean="0">
                <a:solidFill>
                  <a:schemeClr val="tx1"/>
                </a:solidFill>
              </a:rPr>
              <a:t>Adobe Reader</a:t>
            </a:r>
            <a:r>
              <a:rPr lang="en-US" dirty="0" smtClean="0"/>
              <a:t>	(</a:t>
            </a:r>
            <a:r>
              <a:rPr lang="en-US" dirty="0" smtClean="0">
                <a:hlinkClick r:id="rId3" action="ppaction://hlinksldjump"/>
              </a:rPr>
              <a:t>link</a:t>
            </a:r>
            <a:r>
              <a:rPr lang="en-US" dirty="0" smtClean="0">
                <a:solidFill>
                  <a:schemeClr val="tx1"/>
                </a:solidFill>
              </a:rPr>
              <a:t>)</a:t>
            </a:r>
          </a:p>
          <a:p>
            <a:pPr marL="457200" indent="-457200" algn="l">
              <a:buFont typeface="Arial" pitchFamily="34" charset="0"/>
              <a:buChar char="•"/>
            </a:pPr>
            <a:r>
              <a:rPr lang="en-US" dirty="0" smtClean="0">
                <a:solidFill>
                  <a:schemeClr val="tx1"/>
                </a:solidFill>
              </a:rPr>
              <a:t>Adobe </a:t>
            </a:r>
            <a:r>
              <a:rPr lang="en-US" dirty="0">
                <a:solidFill>
                  <a:schemeClr val="tx1"/>
                </a:solidFill>
              </a:rPr>
              <a:t>Flash    </a:t>
            </a:r>
            <a:r>
              <a:rPr lang="en-US" dirty="0" smtClean="0"/>
              <a:t>	(</a:t>
            </a:r>
            <a:r>
              <a:rPr lang="en-US" dirty="0">
                <a:hlinkClick r:id="rId3" action="ppaction://hlinksldjump"/>
              </a:rPr>
              <a:t>link</a:t>
            </a:r>
            <a:r>
              <a:rPr lang="en-US" dirty="0" smtClean="0">
                <a:solidFill>
                  <a:schemeClr val="tx1"/>
                </a:solidFill>
              </a:rPr>
              <a:t>)</a:t>
            </a:r>
          </a:p>
          <a:p>
            <a:pPr marL="457200" indent="-457200" algn="l">
              <a:buFont typeface="Arial" pitchFamily="34" charset="0"/>
              <a:buChar char="•"/>
            </a:pPr>
            <a:r>
              <a:rPr lang="en-US" dirty="0" smtClean="0">
                <a:solidFill>
                  <a:schemeClr val="tx1"/>
                </a:solidFill>
              </a:rPr>
              <a:t>Firefox</a:t>
            </a:r>
            <a:r>
              <a:rPr lang="en-US" dirty="0" smtClean="0"/>
              <a:t> </a:t>
            </a:r>
          </a:p>
          <a:p>
            <a:pPr marL="457200" indent="-457200" algn="l">
              <a:buFont typeface="Arial" pitchFamily="34" charset="0"/>
              <a:buChar char="•"/>
            </a:pPr>
            <a:r>
              <a:rPr lang="en-US" dirty="0" smtClean="0">
                <a:solidFill>
                  <a:schemeClr val="tx1"/>
                </a:solidFill>
              </a:rPr>
              <a:t>Safari</a:t>
            </a:r>
            <a:r>
              <a:rPr lang="en-US" dirty="0" smtClean="0"/>
              <a:t>			</a:t>
            </a:r>
            <a:endParaRPr lang="en-US" dirty="0" smtClean="0"/>
          </a:p>
          <a:p>
            <a:pPr marL="457200" indent="-457200" algn="l">
              <a:buFont typeface="Arial" pitchFamily="34" charset="0"/>
              <a:buChar char="•"/>
            </a:pPr>
            <a:r>
              <a:rPr lang="en-US" dirty="0" smtClean="0">
                <a:solidFill>
                  <a:schemeClr val="tx1"/>
                </a:solidFill>
              </a:rPr>
              <a:t>Google Chrome	(</a:t>
            </a:r>
            <a:r>
              <a:rPr lang="en-US" dirty="0" smtClean="0">
                <a:solidFill>
                  <a:schemeClr val="tx1"/>
                </a:solidFill>
                <a:hlinkClick r:id="rId4" action="ppaction://hlinksldjump"/>
              </a:rPr>
              <a:t>link</a:t>
            </a:r>
            <a:r>
              <a:rPr lang="en-US" dirty="0" smtClean="0">
                <a:solidFill>
                  <a:schemeClr val="tx1"/>
                </a:solidFill>
              </a:rPr>
              <a:t>)</a:t>
            </a:r>
          </a:p>
          <a:p>
            <a:pPr marL="457200" indent="-457200" algn="l">
              <a:buFont typeface="Arial" pitchFamily="34" charset="0"/>
              <a:buChar char="•"/>
            </a:pPr>
            <a:r>
              <a:rPr lang="en-US" dirty="0" smtClean="0">
                <a:solidFill>
                  <a:schemeClr val="tx1"/>
                </a:solidFill>
              </a:rPr>
              <a:t>Sun </a:t>
            </a:r>
            <a:r>
              <a:rPr lang="en-US" dirty="0" smtClean="0">
                <a:solidFill>
                  <a:schemeClr val="tx1"/>
                </a:solidFill>
              </a:rPr>
              <a:t>Java</a:t>
            </a:r>
            <a:r>
              <a:rPr lang="en-US" dirty="0" smtClean="0"/>
              <a:t>		</a:t>
            </a:r>
            <a:r>
              <a:rPr lang="en-US" dirty="0" smtClean="0">
                <a:solidFill>
                  <a:schemeClr val="tx1"/>
                </a:solidFill>
              </a:rPr>
              <a:t>(</a:t>
            </a:r>
            <a:r>
              <a:rPr lang="en-US" dirty="0" smtClean="0">
                <a:hlinkClick r:id="rId5" action="ppaction://hlinksldjump"/>
              </a:rPr>
              <a:t>link</a:t>
            </a:r>
            <a:r>
              <a:rPr lang="en-US" dirty="0" smtClean="0">
                <a:solidFill>
                  <a:schemeClr val="tx1"/>
                </a:solidFill>
              </a:rPr>
              <a:t>)</a:t>
            </a:r>
          </a:p>
          <a:p>
            <a:pPr marL="457200" indent="-457200" algn="l">
              <a:buFont typeface="Arial" pitchFamily="34" charset="0"/>
              <a:buChar char="•"/>
            </a:pPr>
            <a:r>
              <a:rPr lang="en-US" dirty="0" smtClean="0">
                <a:solidFill>
                  <a:schemeClr val="tx1"/>
                </a:solidFill>
              </a:rPr>
              <a:t>PDFCreator</a:t>
            </a:r>
            <a:r>
              <a:rPr lang="en-US" dirty="0" smtClean="0"/>
              <a:t>		</a:t>
            </a:r>
            <a:r>
              <a:rPr lang="en-US" dirty="0" smtClean="0">
                <a:solidFill>
                  <a:schemeClr val="tx1"/>
                </a:solidFill>
              </a:rPr>
              <a:t>(</a:t>
            </a:r>
            <a:r>
              <a:rPr lang="en-US" dirty="0" smtClean="0">
                <a:hlinkClick r:id="rId6" action="ppaction://hlinksldjump"/>
              </a:rPr>
              <a:t>link</a:t>
            </a:r>
            <a:r>
              <a:rPr lang="en-US" dirty="0" smtClean="0">
                <a:solidFill>
                  <a:schemeClr val="tx1"/>
                </a:solidFill>
              </a:rPr>
              <a:t>)</a:t>
            </a:r>
          </a:p>
          <a:p>
            <a:pPr marL="457200" indent="-457200" algn="l">
              <a:buFont typeface="Arial" pitchFamily="34" charset="0"/>
              <a:buChar char="•"/>
            </a:pPr>
            <a:r>
              <a:rPr lang="en-US" dirty="0">
                <a:solidFill>
                  <a:schemeClr val="tx1"/>
                </a:solidFill>
              </a:rPr>
              <a:t>Google </a:t>
            </a:r>
            <a:r>
              <a:rPr lang="en-US" dirty="0" smtClean="0">
                <a:solidFill>
                  <a:schemeClr val="tx1"/>
                </a:solidFill>
              </a:rPr>
              <a:t>Earth</a:t>
            </a:r>
            <a:r>
              <a:rPr lang="en-US" dirty="0" smtClean="0"/>
              <a:t>		</a:t>
            </a:r>
            <a:r>
              <a:rPr lang="en-US" dirty="0" smtClean="0">
                <a:solidFill>
                  <a:schemeClr val="tx1"/>
                </a:solidFill>
              </a:rPr>
              <a:t>(</a:t>
            </a:r>
            <a:r>
              <a:rPr lang="en-US" dirty="0" smtClean="0">
                <a:hlinkClick r:id="rId7" action="ppaction://hlinksldjump"/>
              </a:rPr>
              <a:t>link</a:t>
            </a:r>
            <a:r>
              <a:rPr lang="en-US" dirty="0" smtClean="0">
                <a:solidFill>
                  <a:schemeClr val="tx1"/>
                </a:solidFill>
              </a:rPr>
              <a:t>)</a:t>
            </a:r>
            <a:endParaRPr lang="en-US" dirty="0">
              <a:solidFill>
                <a:schemeClr val="tx1"/>
              </a:solidFill>
            </a:endParaRPr>
          </a:p>
          <a:p>
            <a:pPr marL="457200" indent="-457200" algn="l">
              <a:buFont typeface="Arial" pitchFamily="34" charset="0"/>
              <a:buChar char="•"/>
            </a:pPr>
            <a:r>
              <a:rPr lang="en-US" dirty="0">
                <a:solidFill>
                  <a:schemeClr val="tx1"/>
                </a:solidFill>
              </a:rPr>
              <a:t>Greenfish Icon </a:t>
            </a:r>
            <a:r>
              <a:rPr lang="en-US" dirty="0" smtClean="0">
                <a:solidFill>
                  <a:schemeClr val="tx1"/>
                </a:solidFill>
              </a:rPr>
              <a:t>Editor	(</a:t>
            </a:r>
            <a:r>
              <a:rPr lang="en-US" dirty="0" smtClean="0">
                <a:solidFill>
                  <a:schemeClr val="tx1"/>
                </a:solidFill>
                <a:hlinkClick r:id="rId8" action="ppaction://hlinksldjump"/>
              </a:rPr>
              <a:t>link</a:t>
            </a:r>
            <a:r>
              <a:rPr lang="en-US" dirty="0" smtClean="0">
                <a:solidFill>
                  <a:schemeClr val="tx1"/>
                </a:solidFill>
              </a:rPr>
              <a:t>)</a:t>
            </a:r>
          </a:p>
          <a:p>
            <a:pPr marL="457200" indent="-457200" algn="l">
              <a:buFont typeface="Arial" pitchFamily="34" charset="0"/>
              <a:buChar char="•"/>
            </a:pPr>
            <a:r>
              <a:rPr lang="en-US" dirty="0" smtClean="0">
                <a:solidFill>
                  <a:schemeClr val="tx1"/>
                </a:solidFill>
              </a:rPr>
              <a:t>How to make custom account pictures  (</a:t>
            </a:r>
            <a:r>
              <a:rPr lang="en-US" dirty="0" smtClean="0">
                <a:solidFill>
                  <a:schemeClr val="tx1"/>
                </a:solidFill>
                <a:hlinkClick r:id="rId9" action="ppaction://hlinksldjump"/>
              </a:rPr>
              <a:t>link</a:t>
            </a:r>
            <a:r>
              <a:rPr lang="en-US" dirty="0" smtClean="0">
                <a:solidFill>
                  <a:schemeClr val="tx1"/>
                </a:solidFill>
              </a:rPr>
              <a:t>)</a:t>
            </a:r>
          </a:p>
          <a:p>
            <a:pPr marL="457200" indent="-457200" algn="l">
              <a:buFont typeface="Arial" pitchFamily="34" charset="0"/>
              <a:buChar char="•"/>
            </a:pPr>
            <a:r>
              <a:rPr lang="en-US" dirty="0" smtClean="0">
                <a:solidFill>
                  <a:schemeClr val="tx1"/>
                </a:solidFill>
              </a:rPr>
              <a:t>How to add print directory to Windows (</a:t>
            </a:r>
            <a:r>
              <a:rPr lang="en-US" dirty="0" smtClean="0">
                <a:solidFill>
                  <a:schemeClr val="tx1"/>
                </a:solidFill>
                <a:hlinkClick r:id="rId10" action="ppaction://hlinksldjump"/>
              </a:rPr>
              <a:t>link</a:t>
            </a:r>
            <a:r>
              <a:rPr lang="en-US" dirty="0" smtClean="0">
                <a:solidFill>
                  <a:schemeClr val="tx1"/>
                </a:solidFill>
              </a:rPr>
              <a:t>)</a:t>
            </a:r>
          </a:p>
          <a:p>
            <a:pPr algn="l"/>
            <a:endParaRPr lang="en-US" dirty="0" smtClean="0"/>
          </a:p>
          <a:p>
            <a:pPr marL="457200" indent="-457200" algn="l">
              <a:buFont typeface="Arial" pitchFamily="34" charset="0"/>
              <a:buChar char="•"/>
            </a:pPr>
            <a:endParaRPr lang="en-US" dirty="0"/>
          </a:p>
        </p:txBody>
      </p:sp>
      <p:sp>
        <p:nvSpPr>
          <p:cNvPr id="5" name="Right Brace 4"/>
          <p:cNvSpPr/>
          <p:nvPr/>
        </p:nvSpPr>
        <p:spPr>
          <a:xfrm>
            <a:off x="3810000" y="2286000"/>
            <a:ext cx="304800" cy="13716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342897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PerfectDisk 12.5 Pro (1 PC: $24.99, </a:t>
            </a:r>
            <a:br>
              <a:rPr lang="en-US" dirty="0" smtClean="0"/>
            </a:br>
            <a:r>
              <a:rPr lang="en-US" dirty="0" smtClean="0"/>
              <a:t>3 PC: $29.99)</a:t>
            </a:r>
            <a:endParaRPr lang="en-US" dirty="0"/>
          </a:p>
        </p:txBody>
      </p:sp>
      <p:sp>
        <p:nvSpPr>
          <p:cNvPr id="3" name="Content Placeholder 2"/>
          <p:cNvSpPr>
            <a:spLocks noGrp="1"/>
          </p:cNvSpPr>
          <p:nvPr>
            <p:ph idx="1"/>
          </p:nvPr>
        </p:nvSpPr>
        <p:spPr/>
        <p:txBody>
          <a:bodyPr>
            <a:normAutofit lnSpcReduction="10000"/>
          </a:bodyPr>
          <a:lstStyle/>
          <a:p>
            <a:r>
              <a:rPr lang="en-US" dirty="0" smtClean="0"/>
              <a:t>Superior disk defragmentation</a:t>
            </a:r>
          </a:p>
          <a:p>
            <a:r>
              <a:rPr lang="en-US" dirty="0" smtClean="0"/>
              <a:t>Allows defragging of system files</a:t>
            </a:r>
          </a:p>
          <a:p>
            <a:r>
              <a:rPr lang="en-US" dirty="0" smtClean="0"/>
              <a:t>Includes SSD optimization</a:t>
            </a:r>
          </a:p>
          <a:p>
            <a:r>
              <a:rPr lang="en-US" dirty="0" smtClean="0"/>
              <a:t>Have personally used on all my machines and friends machines (both standard and SSD drives)</a:t>
            </a:r>
          </a:p>
          <a:p>
            <a:r>
              <a:rPr lang="en-US" dirty="0" smtClean="0"/>
              <a:t>Information / download / purchase:</a:t>
            </a:r>
          </a:p>
          <a:p>
            <a:pPr lvl="1"/>
            <a:r>
              <a:rPr lang="en-US" dirty="0">
                <a:hlinkClick r:id="rId2"/>
              </a:rPr>
              <a:t>http://</a:t>
            </a:r>
            <a:r>
              <a:rPr lang="en-US" dirty="0" smtClean="0">
                <a:hlinkClick r:id="rId2"/>
              </a:rPr>
              <a:t>www.raxco.com/home/home-professional.aspx</a:t>
            </a:r>
            <a:endParaRPr lang="en-US" dirty="0" smtClean="0"/>
          </a:p>
          <a:p>
            <a:endParaRPr lang="en-US" dirty="0"/>
          </a:p>
        </p:txBody>
      </p:sp>
      <p:sp>
        <p:nvSpPr>
          <p:cNvPr id="5" name="Action Button: Custom 4">
            <a:hlinkClick r:id="rId3" action="ppaction://hlinksldjump" highlightClick="1"/>
          </p:cNvPr>
          <p:cNvSpPr/>
          <p:nvPr/>
        </p:nvSpPr>
        <p:spPr>
          <a:xfrm>
            <a:off x="8001000" y="6267450"/>
            <a:ext cx="9906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ction="ppaction://hlinksldjump"/>
              </a:rPr>
              <a:t>Return</a:t>
            </a:r>
            <a:endParaRPr lang="en-US" dirty="0"/>
          </a:p>
        </p:txBody>
      </p:sp>
    </p:spTree>
    <p:extLst>
      <p:ext uri="{BB962C8B-B14F-4D97-AF65-F5344CB8AC3E}">
        <p14:creationId xmlns:p14="http://schemas.microsoft.com/office/powerpoint/2010/main" val="3132720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Mastercook 11 ($19.95)</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Recipe management software</a:t>
            </a:r>
          </a:p>
          <a:p>
            <a:r>
              <a:rPr lang="en-US" dirty="0" smtClean="0"/>
              <a:t>Comes with hundreds of recipes</a:t>
            </a:r>
          </a:p>
          <a:p>
            <a:r>
              <a:rPr lang="en-US" dirty="0" smtClean="0"/>
              <a:t>Easy to add recipes / cookbooks</a:t>
            </a:r>
          </a:p>
          <a:p>
            <a:r>
              <a:rPr lang="en-US" dirty="0" smtClean="0"/>
              <a:t>Direct import from web using Internet Explorer native;  Firefox with </a:t>
            </a:r>
            <a:r>
              <a:rPr lang="en-US" dirty="0" smtClean="0">
                <a:hlinkClick r:id="rId2" action="ppaction://hlinksldjump"/>
              </a:rPr>
              <a:t>Recipefox</a:t>
            </a:r>
            <a:r>
              <a:rPr lang="en-US" dirty="0" smtClean="0"/>
              <a:t> add-in</a:t>
            </a:r>
          </a:p>
          <a:p>
            <a:r>
              <a:rPr lang="en-US" dirty="0" smtClean="0"/>
              <a:t>Can create shopping lists / export to iPhone app</a:t>
            </a:r>
          </a:p>
          <a:p>
            <a:r>
              <a:rPr lang="en-US" dirty="0" smtClean="0"/>
              <a:t>Information / purchase:</a:t>
            </a:r>
          </a:p>
          <a:p>
            <a:r>
              <a:rPr lang="en-US" dirty="0">
                <a:hlinkClick r:id="rId3"/>
              </a:rPr>
              <a:t>http://</a:t>
            </a:r>
            <a:r>
              <a:rPr lang="en-US" dirty="0" smtClean="0">
                <a:hlinkClick r:id="rId3"/>
              </a:rPr>
              <a:t>www.valusoft.com/DRHM/store?Action=DisplayProductDetailsPage&amp;SiteID=valusoft&amp;Locale=en_US&amp;productID=183067000</a:t>
            </a:r>
            <a:endParaRPr lang="en-US" dirty="0" smtClean="0"/>
          </a:p>
          <a:p>
            <a:endParaRPr lang="en-US" dirty="0" smtClean="0"/>
          </a:p>
          <a:p>
            <a:pPr marL="0" indent="0">
              <a:buNone/>
            </a:pPr>
            <a:endParaRPr lang="en-US" dirty="0"/>
          </a:p>
        </p:txBody>
      </p:sp>
      <p:sp>
        <p:nvSpPr>
          <p:cNvPr id="4" name="Action Button: Custom 3">
            <a:hlinkClick r:id="rId4" action="ppaction://program" highlightClick="1"/>
          </p:cNvPr>
          <p:cNvSpPr/>
          <p:nvPr/>
        </p:nvSpPr>
        <p:spPr>
          <a:xfrm>
            <a:off x="464127" y="6303818"/>
            <a:ext cx="1364673" cy="40178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DEMO</a:t>
            </a:r>
            <a:endParaRPr lang="en-US" dirty="0"/>
          </a:p>
        </p:txBody>
      </p:sp>
      <p:sp>
        <p:nvSpPr>
          <p:cNvPr id="5" name="Action Button: Custom 4">
            <a:hlinkClick r:id="rId5" action="ppaction://hlinksldjump" highlightClick="1"/>
          </p:cNvPr>
          <p:cNvSpPr/>
          <p:nvPr/>
        </p:nvSpPr>
        <p:spPr>
          <a:xfrm>
            <a:off x="8001000" y="6267450"/>
            <a:ext cx="9906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6" action="ppaction://hlinksldjump"/>
              </a:rPr>
              <a:t>Return</a:t>
            </a:r>
            <a:endParaRPr lang="en-US" dirty="0"/>
          </a:p>
        </p:txBody>
      </p:sp>
    </p:spTree>
    <p:extLst>
      <p:ext uri="{BB962C8B-B14F-4D97-AF65-F5344CB8AC3E}">
        <p14:creationId xmlns:p14="http://schemas.microsoft.com/office/powerpoint/2010/main" val="954681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Recipefox add-in for Firefox (free)</a:t>
            </a:r>
            <a:endParaRPr lang="en-US" dirty="0"/>
          </a:p>
        </p:txBody>
      </p:sp>
      <p:sp>
        <p:nvSpPr>
          <p:cNvPr id="3" name="Content Placeholder 2"/>
          <p:cNvSpPr>
            <a:spLocks noGrp="1"/>
          </p:cNvSpPr>
          <p:nvPr>
            <p:ph idx="1"/>
          </p:nvPr>
        </p:nvSpPr>
        <p:spPr/>
        <p:txBody>
          <a:bodyPr/>
          <a:lstStyle/>
          <a:p>
            <a:r>
              <a:rPr lang="en-US" dirty="0" smtClean="0"/>
              <a:t>Download the latest version from SourceForge; the version on the Firefox add-in page is NOT up to date and may not run with the current version of Firefox</a:t>
            </a:r>
          </a:p>
          <a:p>
            <a:r>
              <a:rPr lang="en-US" dirty="0">
                <a:hlinkClick r:id="rId2"/>
              </a:rPr>
              <a:t>http://sourceforge.net/projects/recipetools/files/RecipeFox</a:t>
            </a:r>
            <a:r>
              <a:rPr lang="en-US" dirty="0" smtClean="0">
                <a:hlinkClick r:id="rId2"/>
              </a:rPr>
              <a:t>/</a:t>
            </a:r>
            <a:endParaRPr lang="en-US" dirty="0" smtClean="0"/>
          </a:p>
          <a:p>
            <a:endParaRPr lang="en-US" dirty="0"/>
          </a:p>
        </p:txBody>
      </p:sp>
      <p:sp>
        <p:nvSpPr>
          <p:cNvPr id="7" name="Action Button: Custom 6">
            <a:hlinkClick r:id="rId3" action="ppaction://hlinksldjump" highlightClick="1"/>
          </p:cNvPr>
          <p:cNvSpPr/>
          <p:nvPr/>
        </p:nvSpPr>
        <p:spPr>
          <a:xfrm>
            <a:off x="8001000" y="6267450"/>
            <a:ext cx="9906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ction="ppaction://hlinksldjump"/>
              </a:rPr>
              <a:t>Return</a:t>
            </a:r>
            <a:endParaRPr lang="en-US" dirty="0"/>
          </a:p>
        </p:txBody>
      </p:sp>
    </p:spTree>
    <p:extLst>
      <p:ext uri="{BB962C8B-B14F-4D97-AF65-F5344CB8AC3E}">
        <p14:creationId xmlns:p14="http://schemas.microsoft.com/office/powerpoint/2010/main" val="2682826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
            <a:ext cx="9067800" cy="1066800"/>
          </a:xfrm>
        </p:spPr>
        <p:txBody>
          <a:bodyPr>
            <a:normAutofit/>
          </a:bodyPr>
          <a:lstStyle/>
          <a:p>
            <a:r>
              <a:rPr lang="en-US" sz="3000" dirty="0" smtClean="0"/>
              <a:t>Useful Freeware</a:t>
            </a:r>
            <a:endParaRPr lang="en-US" sz="3000" dirty="0"/>
          </a:p>
        </p:txBody>
      </p:sp>
      <p:sp>
        <p:nvSpPr>
          <p:cNvPr id="3" name="Subtitle 2"/>
          <p:cNvSpPr>
            <a:spLocks noGrp="1"/>
          </p:cNvSpPr>
          <p:nvPr>
            <p:ph type="subTitle" idx="1"/>
          </p:nvPr>
        </p:nvSpPr>
        <p:spPr>
          <a:xfrm>
            <a:off x="533400" y="762000"/>
            <a:ext cx="8153400" cy="5943600"/>
          </a:xfrm>
        </p:spPr>
        <p:txBody>
          <a:bodyPr>
            <a:normAutofit lnSpcReduction="10000"/>
          </a:bodyPr>
          <a:lstStyle/>
          <a:p>
            <a:pPr marL="457200" indent="-457200" algn="l">
              <a:buFont typeface="Arial" pitchFamily="34" charset="0"/>
              <a:buChar char="•"/>
            </a:pPr>
            <a:r>
              <a:rPr lang="en-US" dirty="0" smtClean="0">
                <a:solidFill>
                  <a:schemeClr val="tx1"/>
                </a:solidFill>
              </a:rPr>
              <a:t>inSSIDer		(</a:t>
            </a:r>
            <a:r>
              <a:rPr lang="en-US" dirty="0" smtClean="0">
                <a:solidFill>
                  <a:schemeClr val="tx1"/>
                </a:solidFill>
                <a:hlinkClick r:id="rId3" action="ppaction://hlinksldjump"/>
              </a:rPr>
              <a:t>link</a:t>
            </a:r>
            <a:r>
              <a:rPr lang="en-US" dirty="0" smtClean="0">
                <a:solidFill>
                  <a:schemeClr val="tx1"/>
                </a:solidFill>
              </a:rPr>
              <a:t>)</a:t>
            </a:r>
          </a:p>
          <a:p>
            <a:pPr marL="457200" indent="-457200" algn="l">
              <a:buFont typeface="Arial" pitchFamily="34" charset="0"/>
              <a:buChar char="•"/>
            </a:pPr>
            <a:r>
              <a:rPr lang="en-US" dirty="0" smtClean="0">
                <a:solidFill>
                  <a:schemeClr val="tx1"/>
                </a:solidFill>
              </a:rPr>
              <a:t>Axcrypt			(</a:t>
            </a:r>
            <a:r>
              <a:rPr lang="en-US" dirty="0" smtClean="0">
                <a:solidFill>
                  <a:schemeClr val="tx1"/>
                </a:solidFill>
                <a:hlinkClick r:id="rId4" action="ppaction://hlinksldjump"/>
              </a:rPr>
              <a:t>link</a:t>
            </a:r>
            <a:r>
              <a:rPr lang="en-US" dirty="0" smtClean="0">
                <a:solidFill>
                  <a:schemeClr val="tx1"/>
                </a:solidFill>
              </a:rPr>
              <a:t>)</a:t>
            </a:r>
          </a:p>
          <a:p>
            <a:pPr marL="457200" indent="-457200" algn="l">
              <a:buFont typeface="Arial" pitchFamily="34" charset="0"/>
              <a:buChar char="•"/>
            </a:pPr>
            <a:r>
              <a:rPr lang="en-US" dirty="0" smtClean="0">
                <a:solidFill>
                  <a:schemeClr val="tx1"/>
                </a:solidFill>
              </a:rPr>
              <a:t>VLC Media Player	(</a:t>
            </a:r>
            <a:r>
              <a:rPr lang="en-US" dirty="0" smtClean="0">
                <a:solidFill>
                  <a:schemeClr val="tx1"/>
                </a:solidFill>
                <a:hlinkClick r:id="rId5" action="ppaction://hlinksldjump"/>
              </a:rPr>
              <a:t>link</a:t>
            </a:r>
            <a:r>
              <a:rPr lang="en-US" dirty="0" smtClean="0">
                <a:solidFill>
                  <a:schemeClr val="tx1"/>
                </a:solidFill>
              </a:rPr>
              <a:t>)</a:t>
            </a:r>
          </a:p>
          <a:p>
            <a:pPr marL="457200" indent="-457200" algn="l">
              <a:buFont typeface="Arial" pitchFamily="34" charset="0"/>
              <a:buChar char="•"/>
            </a:pPr>
            <a:r>
              <a:rPr lang="en-US" dirty="0" smtClean="0">
                <a:solidFill>
                  <a:schemeClr val="tx1"/>
                </a:solidFill>
              </a:rPr>
              <a:t>MWcalc			(</a:t>
            </a:r>
            <a:r>
              <a:rPr lang="en-US" dirty="0" smtClean="0">
                <a:solidFill>
                  <a:schemeClr val="tx1"/>
                </a:solidFill>
                <a:hlinkClick r:id="rId6" action="ppaction://hlinksldjump"/>
              </a:rPr>
              <a:t>link</a:t>
            </a:r>
            <a:r>
              <a:rPr lang="en-US" dirty="0" smtClean="0">
                <a:solidFill>
                  <a:schemeClr val="tx1"/>
                </a:solidFill>
              </a:rPr>
              <a:t>)</a:t>
            </a:r>
          </a:p>
          <a:p>
            <a:pPr marL="457200" indent="-457200" algn="l">
              <a:buFont typeface="Arial" pitchFamily="34" charset="0"/>
              <a:buChar char="•"/>
            </a:pPr>
            <a:r>
              <a:rPr lang="en-US" dirty="0" smtClean="0">
                <a:solidFill>
                  <a:schemeClr val="tx1"/>
                </a:solidFill>
              </a:rPr>
              <a:t>ImageJ / Radial Profile Plot	(</a:t>
            </a:r>
            <a:r>
              <a:rPr lang="en-US" dirty="0" smtClean="0">
                <a:solidFill>
                  <a:schemeClr val="tx1"/>
                </a:solidFill>
                <a:hlinkClick r:id="rId7" action="ppaction://hlinksldjump"/>
              </a:rPr>
              <a:t>link</a:t>
            </a:r>
            <a:r>
              <a:rPr lang="en-US" dirty="0" smtClean="0">
                <a:solidFill>
                  <a:schemeClr val="tx1"/>
                </a:solidFill>
              </a:rPr>
              <a:t>)</a:t>
            </a:r>
          </a:p>
          <a:p>
            <a:pPr marL="457200" indent="-457200" algn="l">
              <a:buFont typeface="Arial" pitchFamily="34" charset="0"/>
              <a:buChar char="•"/>
            </a:pPr>
            <a:r>
              <a:rPr lang="en-US" dirty="0" smtClean="0">
                <a:solidFill>
                  <a:schemeClr val="tx1"/>
                </a:solidFill>
              </a:rPr>
              <a:t>XOP / IMD (optical modeling)	(</a:t>
            </a:r>
            <a:r>
              <a:rPr lang="en-US" dirty="0" smtClean="0">
                <a:solidFill>
                  <a:schemeClr val="tx1"/>
                </a:solidFill>
                <a:hlinkClick r:id="rId8" action="ppaction://hlinksldjump"/>
              </a:rPr>
              <a:t>link</a:t>
            </a:r>
            <a:r>
              <a:rPr lang="en-US" dirty="0" smtClean="0">
                <a:solidFill>
                  <a:schemeClr val="tx1"/>
                </a:solidFill>
              </a:rPr>
              <a:t>)</a:t>
            </a:r>
          </a:p>
          <a:p>
            <a:pPr marL="457200" indent="-457200" algn="l">
              <a:buFont typeface="Arial" pitchFamily="34" charset="0"/>
              <a:buChar char="•"/>
            </a:pPr>
            <a:r>
              <a:rPr lang="en-US" dirty="0" smtClean="0">
                <a:solidFill>
                  <a:schemeClr val="tx1"/>
                </a:solidFill>
              </a:rPr>
              <a:t>AlternaTIFF (TIFF image viewer for US Patents inline viewing)	(</a:t>
            </a:r>
            <a:r>
              <a:rPr lang="en-US" dirty="0" smtClean="0">
                <a:solidFill>
                  <a:schemeClr val="tx1"/>
                </a:solidFill>
                <a:hlinkClick r:id="rId9" action="ppaction://hlinksldjump"/>
              </a:rPr>
              <a:t>link</a:t>
            </a:r>
            <a:r>
              <a:rPr lang="en-US" dirty="0" smtClean="0">
                <a:solidFill>
                  <a:schemeClr val="tx1"/>
                </a:solidFill>
              </a:rPr>
              <a:t>)		</a:t>
            </a:r>
          </a:p>
          <a:p>
            <a:pPr marL="457200" indent="-457200" algn="l">
              <a:buFont typeface="Arial" pitchFamily="34" charset="0"/>
              <a:buChar char="•"/>
            </a:pPr>
            <a:r>
              <a:rPr lang="en-US" dirty="0" smtClean="0">
                <a:solidFill>
                  <a:schemeClr val="tx1"/>
                </a:solidFill>
              </a:rPr>
              <a:t>Free Patent Fetcher (10 free PDF’s / day)</a:t>
            </a:r>
          </a:p>
          <a:p>
            <a:pPr lvl="1" algn="l"/>
            <a:r>
              <a:rPr lang="en-US" dirty="0" smtClean="0">
                <a:hlinkClick r:id="rId10"/>
              </a:rPr>
              <a:t>http</a:t>
            </a:r>
            <a:r>
              <a:rPr lang="en-US" dirty="0">
                <a:hlinkClick r:id="rId10"/>
              </a:rPr>
              <a:t>://</a:t>
            </a:r>
            <a:r>
              <a:rPr lang="en-US" dirty="0" smtClean="0">
                <a:hlinkClick r:id="rId10"/>
              </a:rPr>
              <a:t>free.patentfetcher.com/Patent-	Fetcher-Form.php</a:t>
            </a:r>
            <a:endParaRPr lang="en-US" dirty="0" smtClean="0"/>
          </a:p>
          <a:p>
            <a:pPr marL="457200" indent="-457200" algn="l">
              <a:buFont typeface="Arial" pitchFamily="34" charset="0"/>
              <a:buChar char="•"/>
            </a:pPr>
            <a:endParaRPr lang="en-US" dirty="0" smtClean="0"/>
          </a:p>
          <a:p>
            <a:pPr marL="457200" indent="-457200" algn="l">
              <a:buFont typeface="Arial" pitchFamily="34" charset="0"/>
              <a:buChar char="•"/>
            </a:pPr>
            <a:endParaRPr lang="en-US" dirty="0"/>
          </a:p>
        </p:txBody>
      </p:sp>
    </p:spTree>
    <p:extLst>
      <p:ext uri="{BB962C8B-B14F-4D97-AF65-F5344CB8AC3E}">
        <p14:creationId xmlns:p14="http://schemas.microsoft.com/office/powerpoint/2010/main" val="3289827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9067800" cy="1470025"/>
          </a:xfrm>
        </p:spPr>
        <p:txBody>
          <a:bodyPr>
            <a:normAutofit/>
          </a:bodyPr>
          <a:lstStyle/>
          <a:p>
            <a:r>
              <a:rPr lang="en-US" sz="3000" dirty="0" smtClean="0"/>
              <a:t>Useful Inexpensive Software</a:t>
            </a:r>
            <a:endParaRPr lang="en-US" sz="3000" dirty="0"/>
          </a:p>
        </p:txBody>
      </p:sp>
      <p:sp>
        <p:nvSpPr>
          <p:cNvPr id="3" name="Subtitle 2"/>
          <p:cNvSpPr>
            <a:spLocks noGrp="1"/>
          </p:cNvSpPr>
          <p:nvPr>
            <p:ph type="subTitle" idx="1"/>
          </p:nvPr>
        </p:nvSpPr>
        <p:spPr>
          <a:xfrm>
            <a:off x="457200" y="1066800"/>
            <a:ext cx="8153400" cy="5638800"/>
          </a:xfrm>
        </p:spPr>
        <p:txBody>
          <a:bodyPr>
            <a:normAutofit fontScale="92500"/>
          </a:bodyPr>
          <a:lstStyle/>
          <a:p>
            <a:pPr marL="457200" indent="-457200" algn="l">
              <a:buFont typeface="Arial" pitchFamily="34" charset="0"/>
              <a:buChar char="•"/>
            </a:pPr>
            <a:endParaRPr lang="en-US" dirty="0" smtClean="0"/>
          </a:p>
          <a:p>
            <a:pPr marL="457200" indent="-457200" algn="l">
              <a:buFont typeface="Arial" pitchFamily="34" charset="0"/>
              <a:buChar char="•"/>
            </a:pPr>
            <a:r>
              <a:rPr lang="en-US" dirty="0" smtClean="0">
                <a:solidFill>
                  <a:schemeClr val="tx1"/>
                </a:solidFill>
              </a:rPr>
              <a:t>Excel Import Multiple Text </a:t>
            </a:r>
            <a:r>
              <a:rPr lang="en-US" dirty="0">
                <a:solidFill>
                  <a:schemeClr val="tx1"/>
                </a:solidFill>
              </a:rPr>
              <a:t>F</a:t>
            </a:r>
            <a:r>
              <a:rPr lang="en-US" dirty="0" smtClean="0">
                <a:solidFill>
                  <a:schemeClr val="tx1"/>
                </a:solidFill>
              </a:rPr>
              <a:t>iles Software</a:t>
            </a:r>
            <a:r>
              <a:rPr lang="en-US" dirty="0" smtClean="0"/>
              <a:t> (</a:t>
            </a:r>
            <a:r>
              <a:rPr lang="en-US" dirty="0" smtClean="0">
                <a:hlinkClick r:id="rId3" action="ppaction://hlinksldjump"/>
              </a:rPr>
              <a:t>link</a:t>
            </a:r>
            <a:r>
              <a:rPr lang="en-US" dirty="0" smtClean="0"/>
              <a:t>)</a:t>
            </a:r>
          </a:p>
          <a:p>
            <a:pPr marL="457200" indent="-457200" algn="l">
              <a:buFont typeface="Arial" pitchFamily="34" charset="0"/>
              <a:buChar char="•"/>
            </a:pPr>
            <a:r>
              <a:rPr lang="en-US" dirty="0" smtClean="0">
                <a:solidFill>
                  <a:schemeClr val="tx1"/>
                </a:solidFill>
              </a:rPr>
              <a:t>Business Card Designer Plus 	(</a:t>
            </a:r>
            <a:r>
              <a:rPr lang="en-US" dirty="0" smtClean="0">
                <a:solidFill>
                  <a:schemeClr val="tx1"/>
                </a:solidFill>
                <a:hlinkClick r:id="rId3" action="ppaction://hlinksldjump"/>
              </a:rPr>
              <a:t>link</a:t>
            </a:r>
            <a:r>
              <a:rPr lang="en-US" dirty="0" smtClean="0">
                <a:solidFill>
                  <a:schemeClr val="tx1"/>
                </a:solidFill>
              </a:rPr>
              <a:t>)</a:t>
            </a:r>
          </a:p>
          <a:p>
            <a:pPr marL="457200" indent="-457200" algn="l">
              <a:buFont typeface="Arial" pitchFamily="34" charset="0"/>
              <a:buChar char="•"/>
            </a:pPr>
            <a:r>
              <a:rPr lang="en-US" dirty="0" err="1" smtClean="0">
                <a:solidFill>
                  <a:schemeClr val="tx1"/>
                </a:solidFill>
              </a:rPr>
              <a:t>DigitizeIt</a:t>
            </a:r>
            <a:r>
              <a:rPr lang="en-US" dirty="0" smtClean="0">
                <a:solidFill>
                  <a:schemeClr val="tx1"/>
                </a:solidFill>
              </a:rPr>
              <a:t>	</a:t>
            </a:r>
            <a:r>
              <a:rPr lang="en-US" dirty="0" smtClean="0">
                <a:solidFill>
                  <a:schemeClr val="tx1"/>
                </a:solidFill>
              </a:rPr>
              <a:t>	(</a:t>
            </a:r>
            <a:r>
              <a:rPr lang="en-US" dirty="0" smtClean="0">
                <a:solidFill>
                  <a:schemeClr val="tx1"/>
                </a:solidFill>
                <a:hlinkClick r:id="rId4" action="ppaction://hlinksldjump"/>
              </a:rPr>
              <a:t>link</a:t>
            </a:r>
            <a:r>
              <a:rPr lang="en-US" dirty="0" smtClean="0">
                <a:solidFill>
                  <a:schemeClr val="tx1"/>
                </a:solidFill>
              </a:rPr>
              <a:t>)</a:t>
            </a:r>
          </a:p>
          <a:p>
            <a:pPr marL="457200" indent="-457200" algn="l">
              <a:buFont typeface="Arial" pitchFamily="34" charset="0"/>
              <a:buChar char="•"/>
            </a:pPr>
            <a:r>
              <a:rPr lang="en-US" dirty="0" smtClean="0">
                <a:solidFill>
                  <a:schemeClr val="tx1"/>
                </a:solidFill>
              </a:rPr>
              <a:t>Second Copy	(</a:t>
            </a:r>
            <a:r>
              <a:rPr lang="en-US" dirty="0" smtClean="0">
                <a:solidFill>
                  <a:schemeClr val="tx1"/>
                </a:solidFill>
                <a:hlinkClick r:id="rId5" action="ppaction://hlinksldjump"/>
              </a:rPr>
              <a:t>link</a:t>
            </a:r>
            <a:r>
              <a:rPr lang="en-US" dirty="0" smtClean="0">
                <a:solidFill>
                  <a:schemeClr val="tx1"/>
                </a:solidFill>
              </a:rPr>
              <a:t>)</a:t>
            </a:r>
          </a:p>
          <a:p>
            <a:pPr marL="457200" indent="-457200" algn="l">
              <a:buFont typeface="Arial" pitchFamily="34" charset="0"/>
              <a:buChar char="•"/>
            </a:pPr>
            <a:r>
              <a:rPr lang="en-US" dirty="0" smtClean="0">
                <a:solidFill>
                  <a:schemeClr val="tx1"/>
                </a:solidFill>
              </a:rPr>
              <a:t>Outlook Shutdown addin	(</a:t>
            </a:r>
            <a:r>
              <a:rPr lang="en-US" dirty="0" smtClean="0">
                <a:solidFill>
                  <a:schemeClr val="tx1"/>
                </a:solidFill>
                <a:hlinkClick r:id="rId6" action="ppaction://hlinksldjump"/>
              </a:rPr>
              <a:t>link</a:t>
            </a:r>
            <a:r>
              <a:rPr lang="en-US" dirty="0" smtClean="0">
                <a:solidFill>
                  <a:schemeClr val="tx1"/>
                </a:solidFill>
              </a:rPr>
              <a:t>)</a:t>
            </a:r>
          </a:p>
          <a:p>
            <a:pPr marL="457200" indent="-457200" algn="l">
              <a:buFont typeface="Arial" pitchFamily="34" charset="0"/>
              <a:buChar char="•"/>
            </a:pPr>
            <a:r>
              <a:rPr lang="en-US" dirty="0" smtClean="0">
                <a:solidFill>
                  <a:schemeClr val="tx1"/>
                </a:solidFill>
              </a:rPr>
              <a:t>Bizcalc		(</a:t>
            </a:r>
            <a:r>
              <a:rPr lang="en-US" dirty="0" smtClean="0">
                <a:solidFill>
                  <a:schemeClr val="tx1"/>
                </a:solidFill>
                <a:hlinkClick r:id="rId7" action="ppaction://hlinksldjump"/>
              </a:rPr>
              <a:t>link</a:t>
            </a:r>
            <a:r>
              <a:rPr lang="en-US" dirty="0" smtClean="0">
                <a:solidFill>
                  <a:schemeClr val="tx1"/>
                </a:solidFill>
              </a:rPr>
              <a:t>)</a:t>
            </a:r>
          </a:p>
          <a:p>
            <a:pPr marL="457200" indent="-457200" algn="l">
              <a:buFont typeface="Arial" pitchFamily="34" charset="0"/>
              <a:buChar char="•"/>
            </a:pPr>
            <a:r>
              <a:rPr lang="en-US" dirty="0" smtClean="0">
                <a:solidFill>
                  <a:schemeClr val="tx1"/>
                </a:solidFill>
              </a:rPr>
              <a:t>PerfectDisk	(</a:t>
            </a:r>
            <a:r>
              <a:rPr lang="en-US" dirty="0" smtClean="0">
                <a:solidFill>
                  <a:schemeClr val="tx1"/>
                </a:solidFill>
                <a:hlinkClick r:id="rId8" action="ppaction://hlinksldjump"/>
              </a:rPr>
              <a:t>link</a:t>
            </a:r>
            <a:r>
              <a:rPr lang="en-US" dirty="0" smtClean="0">
                <a:solidFill>
                  <a:schemeClr val="tx1"/>
                </a:solidFill>
              </a:rPr>
              <a:t>)</a:t>
            </a:r>
          </a:p>
          <a:p>
            <a:pPr marL="457200" indent="-457200" algn="l">
              <a:buFont typeface="Arial" pitchFamily="34" charset="0"/>
              <a:buChar char="•"/>
            </a:pPr>
            <a:r>
              <a:rPr lang="en-US" dirty="0" smtClean="0">
                <a:solidFill>
                  <a:schemeClr val="tx1"/>
                </a:solidFill>
              </a:rPr>
              <a:t>Master Cook 11	(</a:t>
            </a:r>
            <a:r>
              <a:rPr lang="en-US" dirty="0" smtClean="0">
                <a:solidFill>
                  <a:schemeClr val="tx1"/>
                </a:solidFill>
                <a:hlinkClick r:id="rId9" action="ppaction://hlinksldjump"/>
              </a:rPr>
              <a:t>link</a:t>
            </a:r>
            <a:r>
              <a:rPr lang="en-US" dirty="0" smtClean="0">
                <a:solidFill>
                  <a:schemeClr val="tx1"/>
                </a:solidFill>
              </a:rPr>
              <a:t>)</a:t>
            </a:r>
          </a:p>
          <a:p>
            <a:pPr marL="914400" lvl="1" indent="-457200" algn="l">
              <a:buFont typeface="Arial" pitchFamily="34" charset="0"/>
              <a:buChar char="•"/>
            </a:pPr>
            <a:r>
              <a:rPr lang="en-US" dirty="0" smtClean="0">
                <a:solidFill>
                  <a:schemeClr val="tx1"/>
                </a:solidFill>
              </a:rPr>
              <a:t>RecipeFox for Firefox</a:t>
            </a:r>
          </a:p>
          <a:p>
            <a:pPr marL="457200" indent="-457200" algn="l">
              <a:buFont typeface="Arial" pitchFamily="34" charset="0"/>
              <a:buChar char="•"/>
            </a:pPr>
            <a:endParaRPr lang="en-US" dirty="0"/>
          </a:p>
        </p:txBody>
      </p:sp>
    </p:spTree>
    <p:extLst>
      <p:ext uri="{BB962C8B-B14F-4D97-AF65-F5344CB8AC3E}">
        <p14:creationId xmlns:p14="http://schemas.microsoft.com/office/powerpoint/2010/main" val="2861157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Adobe</a:t>
            </a:r>
            <a:endParaRPr lang="en-US" dirty="0"/>
          </a:p>
        </p:txBody>
      </p:sp>
      <p:sp>
        <p:nvSpPr>
          <p:cNvPr id="3" name="Content Placeholder 2"/>
          <p:cNvSpPr>
            <a:spLocks noGrp="1"/>
          </p:cNvSpPr>
          <p:nvPr>
            <p:ph idx="1"/>
          </p:nvPr>
        </p:nvSpPr>
        <p:spPr/>
        <p:txBody>
          <a:bodyPr/>
          <a:lstStyle/>
          <a:p>
            <a:r>
              <a:rPr lang="en-US" dirty="0" smtClean="0"/>
              <a:t>Adobe Acrobat Reader (PDF file viewer)</a:t>
            </a:r>
          </a:p>
          <a:p>
            <a:pPr lvl="1"/>
            <a:r>
              <a:rPr lang="en-US" dirty="0">
                <a:hlinkClick r:id="rId3"/>
              </a:rPr>
              <a:t>http://get.adobe.com/reader</a:t>
            </a:r>
            <a:r>
              <a:rPr lang="en-US" dirty="0" smtClean="0">
                <a:hlinkClick r:id="rId3"/>
              </a:rPr>
              <a:t>/</a:t>
            </a:r>
            <a:endParaRPr lang="en-US" dirty="0" smtClean="0"/>
          </a:p>
          <a:p>
            <a:pPr lvl="2"/>
            <a:r>
              <a:rPr lang="en-US" dirty="0" smtClean="0"/>
              <a:t>(be sure to deselect Google Toolbar if you don’t want it)</a:t>
            </a:r>
            <a:endParaRPr lang="en-US" dirty="0"/>
          </a:p>
          <a:p>
            <a:r>
              <a:rPr lang="en-US" dirty="0" smtClean="0"/>
              <a:t>Adobe Flash (video viewer)</a:t>
            </a:r>
          </a:p>
          <a:p>
            <a:pPr lvl="1"/>
            <a:r>
              <a:rPr lang="en-US" dirty="0">
                <a:hlinkClick r:id="rId4"/>
              </a:rPr>
              <a:t>http://get.adobe.com/flashplayer</a:t>
            </a:r>
            <a:r>
              <a:rPr lang="en-US" dirty="0" smtClean="0">
                <a:hlinkClick r:id="rId4"/>
              </a:rPr>
              <a:t>/</a:t>
            </a:r>
            <a:endParaRPr lang="en-US" dirty="0" smtClean="0"/>
          </a:p>
          <a:p>
            <a:pPr marL="742950" lvl="2" indent="-342900"/>
            <a:r>
              <a:rPr lang="en-US" dirty="0"/>
              <a:t>(be sure to deselect Google Toolbar if you don’t want it)</a:t>
            </a:r>
          </a:p>
          <a:p>
            <a:endParaRPr lang="en-US" dirty="0" smtClean="0"/>
          </a:p>
          <a:p>
            <a:endParaRPr lang="en-US" dirty="0"/>
          </a:p>
        </p:txBody>
      </p:sp>
      <p:sp>
        <p:nvSpPr>
          <p:cNvPr id="4" name="Action Button: Custom 3">
            <a:hlinkClick r:id="rId5" action="ppaction://hlinksldjump" highlightClick="1"/>
          </p:cNvPr>
          <p:cNvSpPr/>
          <p:nvPr/>
        </p:nvSpPr>
        <p:spPr>
          <a:xfrm>
            <a:off x="685800" y="6172200"/>
            <a:ext cx="9906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a:t>
            </a:r>
            <a:endParaRPr lang="en-US" dirty="0"/>
          </a:p>
        </p:txBody>
      </p:sp>
    </p:spTree>
    <p:extLst>
      <p:ext uri="{BB962C8B-B14F-4D97-AF65-F5344CB8AC3E}">
        <p14:creationId xmlns:p14="http://schemas.microsoft.com/office/powerpoint/2010/main" val="3813834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Browsers</a:t>
            </a:r>
            <a:endParaRPr lang="en-US" dirty="0"/>
          </a:p>
        </p:txBody>
      </p:sp>
      <p:sp>
        <p:nvSpPr>
          <p:cNvPr id="3" name="Content Placeholder 2"/>
          <p:cNvSpPr>
            <a:spLocks noGrp="1"/>
          </p:cNvSpPr>
          <p:nvPr>
            <p:ph idx="1"/>
          </p:nvPr>
        </p:nvSpPr>
        <p:spPr/>
        <p:txBody>
          <a:bodyPr/>
          <a:lstStyle/>
          <a:p>
            <a:r>
              <a:rPr lang="en-US" dirty="0" smtClean="0"/>
              <a:t>Firefox</a:t>
            </a:r>
          </a:p>
          <a:p>
            <a:pPr lvl="1"/>
            <a:r>
              <a:rPr lang="en-US" dirty="0">
                <a:hlinkClick r:id="rId3"/>
              </a:rPr>
              <a:t>http://www.mozilla.org/en-US/firefox/new</a:t>
            </a:r>
            <a:r>
              <a:rPr lang="en-US" dirty="0" smtClean="0">
                <a:hlinkClick r:id="rId3"/>
              </a:rPr>
              <a:t>/</a:t>
            </a:r>
            <a:endParaRPr lang="en-US" dirty="0" smtClean="0"/>
          </a:p>
          <a:p>
            <a:r>
              <a:rPr lang="en-US" dirty="0" smtClean="0"/>
              <a:t>Google Chrome</a:t>
            </a:r>
          </a:p>
          <a:p>
            <a:pPr lvl="1"/>
            <a:r>
              <a:rPr lang="en-US" dirty="0">
                <a:hlinkClick r:id="rId4"/>
              </a:rPr>
              <a:t>https://</a:t>
            </a:r>
            <a:r>
              <a:rPr lang="en-US" dirty="0" smtClean="0">
                <a:hlinkClick r:id="rId4"/>
              </a:rPr>
              <a:t>www.google.com/chrome</a:t>
            </a:r>
            <a:endParaRPr lang="en-US" dirty="0" smtClean="0"/>
          </a:p>
          <a:p>
            <a:r>
              <a:rPr lang="en-US" dirty="0" smtClean="0"/>
              <a:t>Safari</a:t>
            </a:r>
          </a:p>
          <a:p>
            <a:pPr lvl="1"/>
            <a:r>
              <a:rPr lang="en-US" dirty="0">
                <a:hlinkClick r:id="rId5"/>
              </a:rPr>
              <a:t>http://www.apple.com/safari</a:t>
            </a:r>
            <a:r>
              <a:rPr lang="en-US" dirty="0" smtClean="0">
                <a:hlinkClick r:id="rId5"/>
              </a:rPr>
              <a:t>/</a:t>
            </a:r>
            <a:endParaRPr lang="en-US" dirty="0" smtClean="0"/>
          </a:p>
          <a:p>
            <a:pPr marL="0" indent="0">
              <a:buNone/>
            </a:pPr>
            <a:endParaRPr lang="en-US" dirty="0"/>
          </a:p>
        </p:txBody>
      </p:sp>
      <p:sp>
        <p:nvSpPr>
          <p:cNvPr id="4" name="Action Button: Custom 3">
            <a:hlinkClick r:id="rId6" action="ppaction://hlinksldjump" highlightClick="1"/>
          </p:cNvPr>
          <p:cNvSpPr/>
          <p:nvPr/>
        </p:nvSpPr>
        <p:spPr>
          <a:xfrm>
            <a:off x="685800" y="6172200"/>
            <a:ext cx="9906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a:t>
            </a:r>
            <a:endParaRPr lang="en-US" dirty="0"/>
          </a:p>
        </p:txBody>
      </p:sp>
    </p:spTree>
    <p:extLst>
      <p:ext uri="{BB962C8B-B14F-4D97-AF65-F5344CB8AC3E}">
        <p14:creationId xmlns:p14="http://schemas.microsoft.com/office/powerpoint/2010/main" val="4000565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 Java</a:t>
            </a:r>
            <a:endParaRPr lang="en-US" dirty="0"/>
          </a:p>
        </p:txBody>
      </p:sp>
      <p:sp>
        <p:nvSpPr>
          <p:cNvPr id="3" name="Content Placeholder 2"/>
          <p:cNvSpPr>
            <a:spLocks noGrp="1"/>
          </p:cNvSpPr>
          <p:nvPr>
            <p:ph idx="1"/>
          </p:nvPr>
        </p:nvSpPr>
        <p:spPr/>
        <p:txBody>
          <a:bodyPr>
            <a:normAutofit lnSpcReduction="10000"/>
          </a:bodyPr>
          <a:lstStyle/>
          <a:p>
            <a:r>
              <a:rPr lang="en-US" dirty="0" smtClean="0"/>
              <a:t>Download link:</a:t>
            </a:r>
          </a:p>
          <a:p>
            <a:pPr lvl="1"/>
            <a:r>
              <a:rPr lang="en-US" dirty="0">
                <a:hlinkClick r:id="rId3"/>
              </a:rPr>
              <a:t>http://</a:t>
            </a:r>
            <a:r>
              <a:rPr lang="en-US" dirty="0" smtClean="0">
                <a:hlinkClick r:id="rId3"/>
              </a:rPr>
              <a:t>java.com/en/download/index.jsp</a:t>
            </a:r>
            <a:endParaRPr lang="en-US" dirty="0" smtClean="0"/>
          </a:p>
          <a:p>
            <a:pPr lvl="1"/>
            <a:r>
              <a:rPr lang="en-US" dirty="0" smtClean="0"/>
              <a:t>(uncheck add-ons that you don’t want)</a:t>
            </a:r>
          </a:p>
          <a:p>
            <a:pPr lvl="1"/>
            <a:r>
              <a:rPr lang="en-US" dirty="0" smtClean="0"/>
              <a:t>Note: uncheck Ask toolbar / default search if don’t want</a:t>
            </a:r>
          </a:p>
          <a:p>
            <a:r>
              <a:rPr lang="en-US" dirty="0"/>
              <a:t>Version </a:t>
            </a:r>
            <a:r>
              <a:rPr lang="en-US" dirty="0" smtClean="0"/>
              <a:t>check:</a:t>
            </a:r>
            <a:endParaRPr lang="en-US" dirty="0"/>
          </a:p>
          <a:p>
            <a:pPr lvl="1"/>
            <a:r>
              <a:rPr lang="en-US" dirty="0">
                <a:hlinkClick r:id="rId4"/>
              </a:rPr>
              <a:t>http://</a:t>
            </a:r>
            <a:r>
              <a:rPr lang="en-US" dirty="0" smtClean="0">
                <a:hlinkClick r:id="rId4"/>
              </a:rPr>
              <a:t>www.java.com/en/download/installed.jsp</a:t>
            </a:r>
            <a:endParaRPr lang="en-US" dirty="0" smtClean="0"/>
          </a:p>
          <a:p>
            <a:r>
              <a:rPr lang="en-US" dirty="0" smtClean="0"/>
              <a:t>May need to install into alternative browsers / authorize installation of add-in</a:t>
            </a:r>
            <a:endParaRPr lang="en-US" dirty="0"/>
          </a:p>
          <a:p>
            <a:pPr lvl="1"/>
            <a:endParaRPr lang="en-US" dirty="0" smtClean="0"/>
          </a:p>
          <a:p>
            <a:pPr marL="457200" lvl="1" indent="0">
              <a:buNone/>
            </a:pPr>
            <a:endParaRPr lang="en-US" dirty="0"/>
          </a:p>
        </p:txBody>
      </p:sp>
      <p:sp>
        <p:nvSpPr>
          <p:cNvPr id="4" name="Action Button: Custom 3">
            <a:hlinkClick r:id="rId5" action="ppaction://hlinksldjump" highlightClick="1"/>
          </p:cNvPr>
          <p:cNvSpPr/>
          <p:nvPr/>
        </p:nvSpPr>
        <p:spPr>
          <a:xfrm>
            <a:off x="685800" y="6172200"/>
            <a:ext cx="9906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a:t>
            </a:r>
            <a:endParaRPr lang="en-US" dirty="0"/>
          </a:p>
        </p:txBody>
      </p:sp>
    </p:spTree>
    <p:extLst>
      <p:ext uri="{BB962C8B-B14F-4D97-AF65-F5344CB8AC3E}">
        <p14:creationId xmlns:p14="http://schemas.microsoft.com/office/powerpoint/2010/main" val="3145897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PDFCreator</a:t>
            </a:r>
            <a:endParaRPr lang="en-US" dirty="0"/>
          </a:p>
        </p:txBody>
      </p:sp>
      <p:sp>
        <p:nvSpPr>
          <p:cNvPr id="3" name="Content Placeholder 2"/>
          <p:cNvSpPr>
            <a:spLocks noGrp="1"/>
          </p:cNvSpPr>
          <p:nvPr>
            <p:ph idx="1"/>
          </p:nvPr>
        </p:nvSpPr>
        <p:spPr/>
        <p:txBody>
          <a:bodyPr/>
          <a:lstStyle/>
          <a:p>
            <a:r>
              <a:rPr lang="en-US" dirty="0" smtClean="0"/>
              <a:t>Download link:</a:t>
            </a:r>
          </a:p>
          <a:p>
            <a:r>
              <a:rPr lang="en-US" dirty="0">
                <a:hlinkClick r:id="rId3"/>
              </a:rPr>
              <a:t>http://sourceforge.net/projects/pdfcreator</a:t>
            </a:r>
            <a:r>
              <a:rPr lang="en-US" dirty="0" smtClean="0">
                <a:hlinkClick r:id="rId3"/>
              </a:rPr>
              <a:t>/</a:t>
            </a:r>
            <a:endParaRPr lang="en-US" dirty="0" smtClean="0"/>
          </a:p>
          <a:p>
            <a:r>
              <a:rPr lang="en-US" dirty="0" smtClean="0"/>
              <a:t>Creates a virtual printer that is accessible from any application</a:t>
            </a:r>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316440"/>
            <a:ext cx="8305800" cy="132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3505200" y="3581400"/>
            <a:ext cx="2819400" cy="1396219"/>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Action Button: Custom 7">
            <a:hlinkClick r:id="rId5" action="ppaction://hlinksldjump" highlightClick="1"/>
          </p:cNvPr>
          <p:cNvSpPr/>
          <p:nvPr/>
        </p:nvSpPr>
        <p:spPr>
          <a:xfrm>
            <a:off x="685800" y="6172200"/>
            <a:ext cx="9906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a:t>
            </a:r>
            <a:endParaRPr lang="en-US" dirty="0"/>
          </a:p>
        </p:txBody>
      </p:sp>
    </p:spTree>
    <p:extLst>
      <p:ext uri="{BB962C8B-B14F-4D97-AF65-F5344CB8AC3E}">
        <p14:creationId xmlns:p14="http://schemas.microsoft.com/office/powerpoint/2010/main" val="3980284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1189</Words>
  <Application>Microsoft Office PowerPoint</Application>
  <PresentationFormat>On-screen Show (4:3)</PresentationFormat>
  <Paragraphs>238</Paragraphs>
  <Slides>32</Slides>
  <Notes>12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Freeware, Shareware, Inexpensive Software</vt:lpstr>
      <vt:lpstr>Essential Freeware</vt:lpstr>
      <vt:lpstr>Useful Freeware</vt:lpstr>
      <vt:lpstr>Useful Freeware</vt:lpstr>
      <vt:lpstr>Useful Inexpensive Software</vt:lpstr>
      <vt:lpstr>Adobe</vt:lpstr>
      <vt:lpstr>Alternative Browsers</vt:lpstr>
      <vt:lpstr>Sun Java</vt:lpstr>
      <vt:lpstr>PDFCreator</vt:lpstr>
      <vt:lpstr>Google Earth</vt:lpstr>
      <vt:lpstr>Greenfish Icon Editor</vt:lpstr>
      <vt:lpstr>Custom user account picture</vt:lpstr>
      <vt:lpstr>How to add print directory command to Windows</vt:lpstr>
      <vt:lpstr>inSSIDer</vt:lpstr>
      <vt:lpstr>Axcrypt</vt:lpstr>
      <vt:lpstr>VLC Media Player</vt:lpstr>
      <vt:lpstr>MWcalc</vt:lpstr>
      <vt:lpstr>ImageJ</vt:lpstr>
      <vt:lpstr>Image</vt:lpstr>
      <vt:lpstr>Radial Profile Plot</vt:lpstr>
      <vt:lpstr>XOP / IMD optical modeling</vt:lpstr>
      <vt:lpstr>XOP  / IMD modeling example (3 layer heat mirror on PET plastic)</vt:lpstr>
      <vt:lpstr>AlternaTIFF</vt:lpstr>
      <vt:lpstr>Excel Import Multiple Text Files Software ($29.99)</vt:lpstr>
      <vt:lpstr>Business Card Designer Plus ($29.99)</vt:lpstr>
      <vt:lpstr>DigitizeIt (€ 39 / $ 49)</vt:lpstr>
      <vt:lpstr>Second Copy ($29.99)</vt:lpstr>
      <vt:lpstr>Outlook Shutdown add-in ($4.99)</vt:lpstr>
      <vt:lpstr>Bizcalc ($14.95)</vt:lpstr>
      <vt:lpstr>PerfectDisk 12.5 Pro (1 PC: $24.99,  3 PC: $29.99)</vt:lpstr>
      <vt:lpstr>Mastercook 11 ($19.95)</vt:lpstr>
      <vt:lpstr>Recipefox add-in for Firefox (free)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Useful Freeware / Shareware / Inexpensive Software</dc:title>
  <dc:creator>Bob</dc:creator>
  <cp:lastModifiedBy>Bob</cp:lastModifiedBy>
  <cp:revision>69</cp:revision>
  <cp:lastPrinted>2012-03-30T16:46:07Z</cp:lastPrinted>
  <dcterms:created xsi:type="dcterms:W3CDTF">2012-03-25T00:55:36Z</dcterms:created>
  <dcterms:modified xsi:type="dcterms:W3CDTF">2012-04-03T00:04:49Z</dcterms:modified>
</cp:coreProperties>
</file>